
<file path=[Content_Types].xml><?xml version="1.0" encoding="utf-8"?>
<Types xmlns="http://schemas.openxmlformats.org/package/2006/content-types">
  <Default Extension="png" ContentType="image/png"/>
  <Default Extension="svg" ContentType="image/svg+xml"/>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6"/>
  </p:notesMasterIdLst>
  <p:sldIdLst>
    <p:sldId id="256" r:id="rId4"/>
    <p:sldId id="257" r:id="rId5"/>
    <p:sldId id="264" r:id="rId6"/>
    <p:sldId id="265" r:id="rId7"/>
    <p:sldId id="263" r:id="rId8"/>
    <p:sldId id="267" r:id="rId9"/>
    <p:sldId id="273" r:id="rId10"/>
    <p:sldId id="274" r:id="rId11"/>
    <p:sldId id="275" r:id="rId12"/>
    <p:sldId id="276" r:id="rId13"/>
    <p:sldId id="277" r:id="rId14"/>
    <p:sldId id="261" r:id="rId15"/>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75710" autoAdjust="0"/>
  </p:normalViewPr>
  <p:slideViewPr>
    <p:cSldViewPr snapToGrid="0">
      <p:cViewPr varScale="1">
        <p:scale>
          <a:sx n="48" d="100"/>
          <a:sy n="48" d="100"/>
        </p:scale>
        <p:origin x="134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524A6C0B-6AFD-4E80-8BD1-2E8CFDCA8AB3}" type="datetimeFigureOut">
              <a:rPr lang="fr-FR" smtClean="0"/>
              <a:t>29/11/2021</a:t>
            </a:fld>
            <a:endParaRPr lang="fr-FR"/>
          </a:p>
        </p:txBody>
      </p:sp>
      <p:sp>
        <p:nvSpPr>
          <p:cNvPr id="4" name="Espace réservé de l'image des diapositives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E3314C6D-2315-4CF4-BA47-3314CEFDE471}" type="slidenum">
              <a:rPr lang="fr-FR" smtClean="0"/>
              <a:t>‹N°›</a:t>
            </a:fld>
            <a:endParaRPr lang="fr-FR"/>
          </a:p>
        </p:txBody>
      </p:sp>
    </p:spTree>
    <p:extLst>
      <p:ext uri="{BB962C8B-B14F-4D97-AF65-F5344CB8AC3E}">
        <p14:creationId xmlns:p14="http://schemas.microsoft.com/office/powerpoint/2010/main" val="321868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Vérifier les conditions d'inscription</a:t>
            </a:r>
          </a:p>
          <a:p>
            <a:pPr lvl="0"/>
            <a:r>
              <a:rPr lang="fr-FR" sz="1200" b="1" kern="1200" dirty="0">
                <a:solidFill>
                  <a:schemeClr val="tx1"/>
                </a:solidFill>
                <a:effectLst/>
                <a:latin typeface="+mn-lt"/>
                <a:ea typeface="+mn-ea"/>
                <a:cs typeface="+mn-cs"/>
              </a:rPr>
              <a:t>Être une école ou un établissement de cycle 3 ou cycle 4.</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label est ouvert à des démarches concernant une ou plusieurs classes d’une même école travaillant de manière conjointe sur le projet. Les niveaux inférieurs peuvent être impliqués ponctuellement au cours des étapes du projet. </a:t>
            </a:r>
          </a:p>
          <a:p>
            <a:pPr lvl="0"/>
            <a:r>
              <a:rPr lang="fr-FR" sz="1200" b="1" kern="1200" dirty="0">
                <a:solidFill>
                  <a:schemeClr val="tx1"/>
                </a:solidFill>
                <a:effectLst/>
                <a:latin typeface="+mn-lt"/>
                <a:ea typeface="+mn-ea"/>
                <a:cs typeface="+mn-cs"/>
              </a:rPr>
              <a:t>Avoir des sites potentiels</a:t>
            </a:r>
            <a:r>
              <a:rPr lang="fr-FR" sz="1200" kern="1200" dirty="0">
                <a:solidFill>
                  <a:schemeClr val="tx1"/>
                </a:solidFill>
                <a:effectLst/>
                <a:latin typeface="+mn-lt"/>
                <a:ea typeface="+mn-ea"/>
                <a:cs typeface="+mn-cs"/>
              </a:rPr>
              <a:t> sur la commune ou l’agglomération en charge de votre école.</a:t>
            </a:r>
          </a:p>
          <a:p>
            <a:pPr lvl="0"/>
            <a:r>
              <a:rPr lang="fr-FR" sz="1200" b="1" kern="1200" dirty="0">
                <a:solidFill>
                  <a:schemeClr val="tx1"/>
                </a:solidFill>
                <a:effectLst/>
                <a:latin typeface="+mn-lt"/>
                <a:ea typeface="+mn-ea"/>
                <a:cs typeface="+mn-cs"/>
              </a:rPr>
              <a:t>Démontrer la possibilité d’un partenariat avec un référent de la sphère de l’éducation à l’environnement</a:t>
            </a:r>
            <a:r>
              <a:rPr lang="fr-FR" sz="1200" kern="1200" dirty="0">
                <a:solidFill>
                  <a:schemeClr val="tx1"/>
                </a:solidFill>
                <a:effectLst/>
                <a:latin typeface="+mn-lt"/>
                <a:ea typeface="+mn-ea"/>
                <a:cs typeface="+mn-cs"/>
              </a:rPr>
              <a:t> qui vous accompagnera sur les aspects de connaissance et découverte du milieu marin et de lien avec les acteurs du territoire. </a:t>
            </a:r>
          </a:p>
          <a:p>
            <a:r>
              <a:rPr lang="fr-FR" sz="1200" i="1" kern="1200" dirty="0">
                <a:solidFill>
                  <a:schemeClr val="tx1"/>
                </a:solidFill>
                <a:effectLst/>
                <a:latin typeface="+mn-lt"/>
                <a:ea typeface="+mn-ea"/>
                <a:cs typeface="+mn-cs"/>
              </a:rPr>
              <a:t>Cela peut se faire suite à l'inscription, mais il est préférable d'avoir un référent avant l'inscription.</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Identifier </a:t>
            </a:r>
            <a:r>
              <a:rPr lang="fr-FR" sz="1200" b="1" u="sng" kern="1200" dirty="0">
                <a:solidFill>
                  <a:schemeClr val="tx1"/>
                </a:solidFill>
                <a:effectLst/>
                <a:latin typeface="+mn-lt"/>
                <a:ea typeface="+mn-ea"/>
                <a:cs typeface="+mn-cs"/>
              </a:rPr>
              <a:t>éventuellement</a:t>
            </a:r>
            <a:r>
              <a:rPr lang="fr-FR" sz="1200" b="1" kern="1200" dirty="0">
                <a:solidFill>
                  <a:schemeClr val="tx1"/>
                </a:solidFill>
                <a:effectLst/>
                <a:latin typeface="+mn-lt"/>
                <a:ea typeface="+mn-ea"/>
                <a:cs typeface="+mn-cs"/>
              </a:rPr>
              <a:t> des pistes de financement</a:t>
            </a:r>
            <a:r>
              <a:rPr lang="fr-FR" sz="1200" kern="1200" dirty="0">
                <a:solidFill>
                  <a:schemeClr val="tx1"/>
                </a:solidFill>
                <a:effectLst/>
                <a:latin typeface="+mn-lt"/>
                <a:ea typeface="+mn-ea"/>
                <a:cs typeface="+mn-cs"/>
              </a:rPr>
              <a:t> de votre projet afin de financer les interventions de la structure référente. Cela ne doit pas être un frein, nous pouvons vous aider à trouver des sources de financement.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Si lors du dossier la case « recevoir un kit » a été cochée (c’est à la fin du dossier), on envoie alors à l’école en format papier :</a:t>
            </a:r>
          </a:p>
          <a:p>
            <a:pPr lvl="0"/>
            <a:r>
              <a:rPr lang="fr-FR" sz="1200" kern="1200" dirty="0">
                <a:solidFill>
                  <a:schemeClr val="tx1"/>
                </a:solidFill>
                <a:effectLst/>
                <a:latin typeface="+mn-lt"/>
                <a:ea typeface="+mn-ea"/>
                <a:cs typeface="+mn-cs"/>
              </a:rPr>
              <a:t>Le guide méthodo</a:t>
            </a:r>
          </a:p>
          <a:p>
            <a:pPr lvl="0"/>
            <a:r>
              <a:rPr lang="fr-FR" sz="1200" kern="1200" dirty="0">
                <a:solidFill>
                  <a:schemeClr val="tx1"/>
                </a:solidFill>
                <a:effectLst/>
                <a:latin typeface="+mn-lt"/>
                <a:ea typeface="+mn-ea"/>
                <a:cs typeface="+mn-cs"/>
              </a:rPr>
              <a:t>Le carnet enseignant</a:t>
            </a:r>
          </a:p>
          <a:p>
            <a:pPr lvl="0"/>
            <a:r>
              <a:rPr lang="fr-FR" sz="1200" kern="1200" dirty="0">
                <a:solidFill>
                  <a:schemeClr val="tx1"/>
                </a:solidFill>
                <a:effectLst/>
                <a:latin typeface="+mn-lt"/>
                <a:ea typeface="+mn-ea"/>
                <a:cs typeface="+mn-cs"/>
              </a:rPr>
              <a:t>Un poster pour aider à l’état des lieux</a:t>
            </a:r>
          </a:p>
          <a:p>
            <a:r>
              <a:rPr lang="fr-FR" sz="1200" kern="1200" dirty="0">
                <a:solidFill>
                  <a:schemeClr val="tx1"/>
                </a:solidFill>
                <a:effectLst/>
                <a:latin typeface="+mn-lt"/>
                <a:ea typeface="+mn-ea"/>
                <a:cs typeface="+mn-cs"/>
              </a:rPr>
              <a:t>Tous ces documents sont de toute façon accessible à tous sur le wiki</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Outils à disposition </a:t>
            </a:r>
            <a:r>
              <a:rPr lang="fr-FR" dirty="0"/>
              <a:t>: guide méthodologique, carnet enseignant, un site dédié et rencontres au sein d’un groupe régional d’aire éducative.</a:t>
            </a:r>
          </a:p>
          <a:p>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E3314C6D-2315-4CF4-BA47-3314CEFDE471}" type="slidenum">
              <a:rPr lang="fr-FR" smtClean="0"/>
              <a:t>2</a:t>
            </a:fld>
            <a:endParaRPr lang="fr-FR"/>
          </a:p>
        </p:txBody>
      </p:sp>
    </p:spTree>
    <p:extLst>
      <p:ext uri="{BB962C8B-B14F-4D97-AF65-F5344CB8AC3E}">
        <p14:creationId xmlns:p14="http://schemas.microsoft.com/office/powerpoint/2010/main" val="287534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kern="1200" dirty="0">
                <a:solidFill>
                  <a:schemeClr val="tx1"/>
                </a:solidFill>
                <a:effectLst/>
                <a:latin typeface="+mn-lt"/>
                <a:ea typeface="+mn-ea"/>
                <a:cs typeface="+mn-cs"/>
              </a:rPr>
              <a:t>Les acteurs engagés à côté de l'enseignant et des élèves</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 référent</a:t>
            </a:r>
            <a:r>
              <a:rPr lang="fr-FR" sz="1200" kern="1200" dirty="0">
                <a:solidFill>
                  <a:schemeClr val="tx1"/>
                </a:solidFill>
                <a:effectLst/>
                <a:latin typeface="+mn-lt"/>
                <a:ea typeface="+mn-ea"/>
                <a:cs typeface="+mn-cs"/>
              </a:rPr>
              <a:t> : il s’agit d’une personne qui accompagne une ou plusieurs écoles dans la mise en place et la gestion d’une aire marine éducative. </a:t>
            </a:r>
            <a:r>
              <a:rPr lang="fr-FR" sz="1200" b="1" kern="1200" dirty="0">
                <a:solidFill>
                  <a:schemeClr val="tx1"/>
                </a:solidFill>
                <a:effectLst/>
                <a:latin typeface="+mn-lt"/>
                <a:ea typeface="+mn-ea"/>
                <a:cs typeface="+mn-cs"/>
              </a:rPr>
              <a:t>Cette personne fait partie d’une structure en lien avec la mer ou l’éducation au développement durable </a:t>
            </a:r>
            <a:r>
              <a:rPr lang="fr-FR" sz="1200" kern="1200" dirty="0">
                <a:solidFill>
                  <a:schemeClr val="tx1"/>
                </a:solidFill>
                <a:effectLst/>
                <a:latin typeface="+mn-lt"/>
                <a:ea typeface="+mn-ea"/>
                <a:cs typeface="+mn-cs"/>
              </a:rPr>
              <a:t>(ex association telle que Centre Permanent d’Initiative à L’Environnement (CPIE), un parc naturel marin, une réserve naturelle nationale, un service municipal ou autre. </a:t>
            </a:r>
          </a:p>
          <a:p>
            <a:r>
              <a:rPr lang="fr-FR" sz="1200" b="1" kern="1200" dirty="0">
                <a:solidFill>
                  <a:schemeClr val="tx1"/>
                </a:solidFill>
                <a:effectLst/>
                <a:latin typeface="+mn-lt"/>
                <a:ea typeface="+mn-ea"/>
                <a:cs typeface="+mn-cs"/>
              </a:rPr>
              <a:t>Le conseiller pédagogique</a:t>
            </a:r>
            <a:r>
              <a:rPr lang="fr-FR" sz="1200" kern="1200" dirty="0">
                <a:solidFill>
                  <a:schemeClr val="tx1"/>
                </a:solidFill>
                <a:effectLst/>
                <a:latin typeface="+mn-lt"/>
                <a:ea typeface="+mn-ea"/>
                <a:cs typeface="+mn-cs"/>
              </a:rPr>
              <a:t> (optionnel) : représentant de l’éducation nationale au sein de l’académie ou du département. Il fait le lien entre le souhait de l’enseignant, les compétences du référent, les besoins du programme scolaire et l’harmonisation du contenu de l’AME selon le niveau des classes. Le conseiller pédagogique peut appuyer l’enseignant et faciliter la mise en place de méthodes participatives pour l’élaboration et la gestion de l’Aire éducative (conseil des enfants, activités…). Il peut être un vrai soutien pour le projet, notamment dans l’année de lancement de l’AE.</a:t>
            </a:r>
          </a:p>
          <a:p>
            <a:r>
              <a:rPr lang="fr-FR" sz="1200" b="1" kern="1200" dirty="0">
                <a:solidFill>
                  <a:schemeClr val="tx1"/>
                </a:solidFill>
                <a:effectLst/>
                <a:latin typeface="+mn-lt"/>
                <a:ea typeface="+mn-ea"/>
                <a:cs typeface="+mn-cs"/>
              </a:rPr>
              <a:t>Toutes les personnes qui peuvent participer à la réussite du projet </a:t>
            </a:r>
            <a:r>
              <a:rPr lang="fr-FR" sz="1200" kern="1200" dirty="0">
                <a:solidFill>
                  <a:schemeClr val="tx1"/>
                </a:solidFill>
                <a:effectLst/>
                <a:latin typeface="+mn-lt"/>
                <a:ea typeface="+mn-ea"/>
                <a:cs typeface="+mn-cs"/>
              </a:rPr>
              <a:t>! Acteurs associatifs, acteurs liés à l’usage de la mer, parents d’élèves…</a:t>
            </a:r>
          </a:p>
          <a:p>
            <a:endParaRPr lang="fr-FR" dirty="0"/>
          </a:p>
        </p:txBody>
      </p:sp>
      <p:sp>
        <p:nvSpPr>
          <p:cNvPr id="4" name="Espace réservé du numéro de diapositive 3"/>
          <p:cNvSpPr>
            <a:spLocks noGrp="1"/>
          </p:cNvSpPr>
          <p:nvPr>
            <p:ph type="sldNum" sz="quarter" idx="5"/>
          </p:nvPr>
        </p:nvSpPr>
        <p:spPr/>
        <p:txBody>
          <a:bodyPr/>
          <a:lstStyle/>
          <a:p>
            <a:fld id="{E3314C6D-2315-4CF4-BA47-3314CEFDE471}" type="slidenum">
              <a:rPr lang="fr-FR" smtClean="0"/>
              <a:t>3</a:t>
            </a:fld>
            <a:endParaRPr lang="fr-FR"/>
          </a:p>
        </p:txBody>
      </p:sp>
    </p:spTree>
    <p:extLst>
      <p:ext uri="{BB962C8B-B14F-4D97-AF65-F5344CB8AC3E}">
        <p14:creationId xmlns:p14="http://schemas.microsoft.com/office/powerpoint/2010/main" val="87234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a:solidFill>
                  <a:schemeClr val="tx1"/>
                </a:solidFill>
                <a:effectLst/>
                <a:latin typeface="+mn-lt"/>
                <a:ea typeface="+mn-ea"/>
                <a:cs typeface="+mn-cs"/>
              </a:rPr>
              <a:t>LABEL</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Label « aire marine éducative » ou « aire terrestre éducative » est décerné chaque année aux écoles qui s’engagent. Le label est décerné par un </a:t>
            </a:r>
            <a:r>
              <a:rPr lang="fr-FR" sz="1200" b="1" kern="1200" dirty="0">
                <a:solidFill>
                  <a:schemeClr val="tx1"/>
                </a:solidFill>
                <a:effectLst/>
                <a:latin typeface="+mn-lt"/>
                <a:ea typeface="+mn-ea"/>
                <a:cs typeface="+mn-cs"/>
              </a:rPr>
              <a:t>comité de labellisation réunissant le ministère de la transition écologique, le ministère de l’éducation nationale, le ministère des Outre-mer et l'Office français de la biodiversité (OFB).</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Chaque aire éducative doit mettre en place des actions structurantes pour connaitre et préserver le patrimoine de l’espace délimité :</a:t>
            </a:r>
          </a:p>
          <a:p>
            <a:pPr lvl="0"/>
            <a:r>
              <a:rPr lang="fr-FR" sz="1200" kern="1200" dirty="0">
                <a:solidFill>
                  <a:schemeClr val="tx1"/>
                </a:solidFill>
                <a:effectLst/>
                <a:latin typeface="+mn-lt"/>
                <a:ea typeface="+mn-ea"/>
                <a:cs typeface="+mn-cs"/>
              </a:rPr>
              <a:t>Réalisation d’un </a:t>
            </a:r>
            <a:r>
              <a:rPr lang="fr-FR" sz="1200" b="1" kern="1200" dirty="0">
                <a:solidFill>
                  <a:schemeClr val="tx1"/>
                </a:solidFill>
                <a:effectLst/>
                <a:latin typeface="+mn-lt"/>
                <a:ea typeface="+mn-ea"/>
                <a:cs typeface="+mn-cs"/>
              </a:rPr>
              <a:t>état des lieux</a:t>
            </a:r>
            <a:r>
              <a:rPr lang="fr-FR" sz="1200" kern="1200" dirty="0">
                <a:solidFill>
                  <a:schemeClr val="tx1"/>
                </a:solidFill>
                <a:effectLst/>
                <a:latin typeface="+mn-lt"/>
                <a:ea typeface="+mn-ea"/>
                <a:cs typeface="+mn-cs"/>
              </a:rPr>
              <a:t> du patrimoine naturel et culturel de la zone choisie pour l’AE.</a:t>
            </a:r>
          </a:p>
          <a:p>
            <a:pPr lvl="0"/>
            <a:r>
              <a:rPr lang="fr-FR" sz="1200" b="1" kern="1200" dirty="0">
                <a:solidFill>
                  <a:schemeClr val="tx1"/>
                </a:solidFill>
                <a:effectLst/>
                <a:latin typeface="+mn-lt"/>
                <a:ea typeface="+mn-ea"/>
                <a:cs typeface="+mn-cs"/>
              </a:rPr>
              <a:t>Mise en place d’un conseil pour la Mer/Terre</a:t>
            </a:r>
            <a:r>
              <a:rPr lang="fr-FR" sz="1200" kern="1200" dirty="0">
                <a:solidFill>
                  <a:schemeClr val="tx1"/>
                </a:solidFill>
                <a:effectLst/>
                <a:latin typeface="+mn-lt"/>
                <a:ea typeface="+mn-ea"/>
                <a:cs typeface="+mn-cs"/>
              </a:rPr>
              <a:t>, (ou autre nom que vous lui donnerez  ) </a:t>
            </a:r>
            <a:r>
              <a:rPr lang="fr-FR" sz="1200" b="1" kern="1200" dirty="0">
                <a:solidFill>
                  <a:schemeClr val="tx1"/>
                </a:solidFill>
                <a:effectLst/>
                <a:latin typeface="+mn-lt"/>
                <a:ea typeface="+mn-ea"/>
                <a:cs typeface="+mn-cs"/>
              </a:rPr>
              <a:t>qui se réunira tout au long de l’année</a:t>
            </a:r>
            <a:r>
              <a:rPr lang="fr-FR" sz="1200" kern="1200" dirty="0">
                <a:solidFill>
                  <a:schemeClr val="tx1"/>
                </a:solidFill>
                <a:effectLst/>
                <a:latin typeface="+mn-lt"/>
                <a:ea typeface="+mn-ea"/>
                <a:cs typeface="+mn-cs"/>
              </a:rPr>
              <a:t> pour discuter du choix du site la première année, des orientations envisagées et les actions à mettre en place. Le conseil pourra décider d'évaluer les actions après leur mise en place effective (2ème ou 3ème année). Toutes les décisions et actions peuvent inclure si nécessaire les divers acteurs du site et de la commune.</a:t>
            </a:r>
          </a:p>
          <a:p>
            <a:pPr lvl="0"/>
            <a:r>
              <a:rPr lang="fr-FR" sz="1200" b="1" kern="1200" dirty="0">
                <a:solidFill>
                  <a:schemeClr val="tx1"/>
                </a:solidFill>
                <a:effectLst/>
                <a:latin typeface="+mn-lt"/>
                <a:ea typeface="+mn-ea"/>
                <a:cs typeface="+mn-cs"/>
              </a:rPr>
              <a:t>Sorties pédagogiques au sein de la zone</a:t>
            </a:r>
            <a:r>
              <a:rPr lang="fr-FR" sz="1200" kern="1200" dirty="0">
                <a:solidFill>
                  <a:schemeClr val="tx1"/>
                </a:solidFill>
                <a:effectLst/>
                <a:latin typeface="+mn-lt"/>
                <a:ea typeface="+mn-ea"/>
                <a:cs typeface="+mn-cs"/>
              </a:rPr>
              <a:t> délimitée et des rencontres avec des professionnels et des usagers.</a:t>
            </a:r>
          </a:p>
          <a:p>
            <a:pPr lvl="0"/>
            <a:endParaRPr lang="fr-FR" sz="120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Une charte et des critères à respecter</a:t>
            </a:r>
            <a:endParaRPr lang="fr-FR" sz="1050" b="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Critères présentés dans le guide méthodologique des aires éducatives et examinés par le comité de label</a:t>
            </a:r>
            <a:endParaRPr lang="fr-FR" sz="16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Les critères de labellisation :</a:t>
            </a:r>
            <a:endParaRPr lang="fr-FR" sz="16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Critères correspondant à la mise en place des étapes décrites dans le livret :</a:t>
            </a:r>
            <a:endParaRPr lang="fr-FR" sz="16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La collaboration entre l’enseignant et un référent </a:t>
            </a:r>
            <a:endParaRPr lang="fr-FR" sz="16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Le choix du site de l’AE, bien délimité.</a:t>
            </a:r>
            <a:endParaRPr lang="fr-FR" sz="16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Organisation d'un conseil des enfants pour la Terre qui gère l’AE ;</a:t>
            </a:r>
            <a:endParaRPr lang="fr-FR" sz="16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Obtention l’autorisation de mise en place d’une AE par la commune ou l'agglomération concernée ;</a:t>
            </a:r>
            <a:endParaRPr lang="fr-FR" sz="16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Mise en œuvre d'un plan de gestion collaboratif du projet AE</a:t>
            </a:r>
            <a:endParaRPr lang="fr-FR" sz="16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Faire un état des lieux du site de l’AE avec les élèves ;</a:t>
            </a:r>
            <a:endParaRPr lang="fr-FR" sz="16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Identifier les grands objectifs de l’AE et choisir des « actions » à mener pour les atteindre ;</a:t>
            </a:r>
            <a:endParaRPr lang="fr-FR" sz="16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Évaluer ces actions </a:t>
            </a:r>
            <a:r>
              <a:rPr lang="fr-FR" sz="1200" i="1" kern="1200" dirty="0">
                <a:solidFill>
                  <a:schemeClr val="tx1"/>
                </a:solidFill>
                <a:effectLst/>
                <a:latin typeface="+mn-lt"/>
                <a:ea typeface="+mn-ea"/>
                <a:cs typeface="+mn-cs"/>
              </a:rPr>
              <a:t>(en 2ème ou 3eme année)</a:t>
            </a:r>
            <a:r>
              <a:rPr lang="fr-FR" sz="1200" kern="1200" dirty="0">
                <a:solidFill>
                  <a:schemeClr val="tx1"/>
                </a:solidFill>
                <a:effectLst/>
                <a:latin typeface="+mn-lt"/>
                <a:ea typeface="+mn-ea"/>
                <a:cs typeface="+mn-cs"/>
              </a:rPr>
              <a:t> ;</a:t>
            </a:r>
            <a:endParaRPr lang="fr-FR" sz="16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Inscrire le programme d’activités annuel dans les programmes scolaires (interdisciplinarité) ;</a:t>
            </a:r>
            <a:endParaRPr lang="fr-FR" sz="16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L’attribution du label </a:t>
            </a:r>
            <a:r>
              <a:rPr lang="fr-FR" sz="1200" b="1" kern="1200" dirty="0">
                <a:solidFill>
                  <a:schemeClr val="tx1"/>
                </a:solidFill>
                <a:effectLst/>
                <a:latin typeface="+mn-lt"/>
                <a:ea typeface="+mn-ea"/>
                <a:cs typeface="+mn-cs"/>
              </a:rPr>
              <a:t>dépend à la fois de la mise en place effective</a:t>
            </a:r>
            <a:r>
              <a:rPr lang="fr-FR" sz="1200" kern="1200" dirty="0">
                <a:solidFill>
                  <a:schemeClr val="tx1"/>
                </a:solidFill>
                <a:effectLst/>
                <a:latin typeface="+mn-lt"/>
                <a:ea typeface="+mn-ea"/>
                <a:cs typeface="+mn-cs"/>
              </a:rPr>
              <a:t> de l’ensemble de la méthodologie </a:t>
            </a:r>
            <a:r>
              <a:rPr lang="fr-FR" sz="1200" b="1" kern="1200" dirty="0">
                <a:solidFill>
                  <a:schemeClr val="tx1"/>
                </a:solidFill>
                <a:effectLst/>
                <a:latin typeface="+mn-lt"/>
                <a:ea typeface="+mn-ea"/>
                <a:cs typeface="+mn-cs"/>
              </a:rPr>
              <a:t>et de la qualité</a:t>
            </a:r>
            <a:r>
              <a:rPr lang="fr-FR" sz="1200" kern="1200" dirty="0">
                <a:solidFill>
                  <a:schemeClr val="tx1"/>
                </a:solidFill>
                <a:effectLst/>
                <a:latin typeface="+mn-lt"/>
                <a:ea typeface="+mn-ea"/>
                <a:cs typeface="+mn-cs"/>
              </a:rPr>
              <a:t> de leur mise en œuvre.</a:t>
            </a:r>
            <a:endParaRPr lang="fr-FR" sz="16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Objectifs de la labellisation :</a:t>
            </a:r>
            <a:r>
              <a:rPr lang="fr-FR" sz="1200" kern="1200" dirty="0">
                <a:solidFill>
                  <a:schemeClr val="tx1"/>
                </a:solidFill>
                <a:effectLst/>
                <a:latin typeface="+mn-lt"/>
                <a:ea typeface="+mn-ea"/>
                <a:cs typeface="+mn-cs"/>
              </a:rPr>
              <a:t> valoriser, créer des outils adaptés, mutualiser les expérience, développer un réseau, reconnaître le travail des porteurs de projets.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CALENDRIER LABELLISATION</a:t>
            </a:r>
          </a:p>
          <a:p>
            <a:r>
              <a:rPr lang="fr-FR" sz="1200" b="0" kern="1200" dirty="0">
                <a:solidFill>
                  <a:schemeClr val="tx1"/>
                </a:solidFill>
                <a:effectLst/>
                <a:latin typeface="+mn-lt"/>
                <a:ea typeface="+mn-ea"/>
                <a:cs typeface="+mn-cs"/>
              </a:rPr>
              <a:t>Après l'inscription, l’année de lancement</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Les étapes vers la labellisation d’une AE</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Juin :</a:t>
            </a:r>
            <a:r>
              <a:rPr lang="fr-FR" sz="1200" kern="1200" dirty="0">
                <a:solidFill>
                  <a:schemeClr val="tx1"/>
                </a:solidFill>
                <a:effectLst/>
                <a:latin typeface="+mn-lt"/>
                <a:ea typeface="+mn-ea"/>
                <a:cs typeface="+mn-cs"/>
              </a:rPr>
              <a:t> confirmation par la cellule d’appui AE de l’inscription de votre projet par le comité de label, pour l’année scolaire à venir.</a:t>
            </a:r>
          </a:p>
          <a:p>
            <a:pPr lvl="0"/>
            <a:r>
              <a:rPr lang="fr-FR" sz="1200" b="1" kern="1200" dirty="0">
                <a:solidFill>
                  <a:schemeClr val="tx1"/>
                </a:solidFill>
                <a:effectLst/>
                <a:latin typeface="+mn-lt"/>
                <a:ea typeface="+mn-ea"/>
                <a:cs typeface="+mn-cs"/>
              </a:rPr>
              <a:t>Septembre suivant</a:t>
            </a:r>
            <a:r>
              <a:rPr lang="fr-FR" sz="1200" kern="1200" dirty="0">
                <a:solidFill>
                  <a:schemeClr val="tx1"/>
                </a:solidFill>
                <a:effectLst/>
                <a:latin typeface="+mn-lt"/>
                <a:ea typeface="+mn-ea"/>
                <a:cs typeface="+mn-cs"/>
              </a:rPr>
              <a:t> : début effectif des projets. L’école et le référent reçoivent les outils d’accompagnement ainsi qu’un soutien de la cellule d’appui des AE et ce, tout au long de leur projet.</a:t>
            </a:r>
          </a:p>
          <a:p>
            <a:pPr lvl="0"/>
            <a:r>
              <a:rPr lang="fr-FR" sz="1200" kern="1200" dirty="0">
                <a:solidFill>
                  <a:schemeClr val="tx1"/>
                </a:solidFill>
                <a:effectLst/>
                <a:latin typeface="+mn-lt"/>
                <a:ea typeface="+mn-ea"/>
                <a:cs typeface="+mn-cs"/>
              </a:rPr>
              <a:t>Septembre - avril : l’école, le référent et la commune mettent en œuvre leur projet d’AE (validation de la commune, création du conseil des élèves, gestion collective de l’AE…). Ces étapes décrites dans le livret d’accompagnement à la création d'une AE.</a:t>
            </a:r>
          </a:p>
          <a:p>
            <a:pPr lvl="0"/>
            <a:r>
              <a:rPr lang="fr-FR" sz="1200" kern="1200" dirty="0">
                <a:solidFill>
                  <a:schemeClr val="tx1"/>
                </a:solidFill>
                <a:effectLst/>
                <a:latin typeface="+mn-lt"/>
                <a:ea typeface="+mn-ea"/>
                <a:cs typeface="+mn-cs"/>
              </a:rPr>
              <a:t>En mai, et lorsque les élèves sont engagés dans la démarche depuis au moins 6 mois, l’école et le référent déposent une demande de labellisation AE auprès du Comité de Label via la cellule d’appui aux AE.</a:t>
            </a:r>
          </a:p>
          <a:p>
            <a:pPr lvl="0"/>
            <a:r>
              <a:rPr lang="fr-FR" sz="1200" kern="1200" dirty="0">
                <a:solidFill>
                  <a:schemeClr val="tx1"/>
                </a:solidFill>
                <a:effectLst/>
                <a:latin typeface="+mn-lt"/>
                <a:ea typeface="+mn-ea"/>
                <a:cs typeface="+mn-cs"/>
              </a:rPr>
              <a:t>En juin, suite à l’étude des dossiers de demande de labellisation et leur conformité aux critères de labellisation et valeurs de la Charte AE, le comité de label attribue le Label aux projets AE pour une année.</a:t>
            </a:r>
          </a:p>
          <a:p>
            <a:r>
              <a:rPr lang="fr-FR" sz="1200" b="0" kern="1200" dirty="0">
                <a:solidFill>
                  <a:schemeClr val="tx1"/>
                </a:solidFill>
                <a:effectLst/>
                <a:latin typeface="+mn-lt"/>
                <a:ea typeface="+mn-ea"/>
                <a:cs typeface="+mn-cs"/>
              </a:rPr>
              <a:t>Un label à renouveler chaque année</a:t>
            </a:r>
            <a:endParaRPr lang="fr-FR" sz="1200" b="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L’attribution et le maintien du label AE sont soumis à l’évaluation de la démarche tous les ans (en fin d’année scolaire).</a:t>
            </a:r>
          </a:p>
          <a:p>
            <a:pPr lvl="0"/>
            <a:r>
              <a:rPr lang="fr-FR" sz="1200" kern="1200" dirty="0">
                <a:solidFill>
                  <a:schemeClr val="tx1"/>
                </a:solidFill>
                <a:effectLst/>
                <a:latin typeface="+mn-lt"/>
                <a:ea typeface="+mn-ea"/>
                <a:cs typeface="+mn-cs"/>
              </a:rPr>
              <a:t>vers mai, un </a:t>
            </a:r>
            <a:r>
              <a:rPr lang="fr-FR" sz="1200" b="1" kern="1200" dirty="0">
                <a:solidFill>
                  <a:schemeClr val="tx1"/>
                </a:solidFill>
                <a:effectLst/>
                <a:latin typeface="+mn-lt"/>
                <a:ea typeface="+mn-ea"/>
                <a:cs typeface="+mn-cs"/>
              </a:rPr>
              <a:t>dossier de renouvellement de labellisation</a:t>
            </a:r>
            <a:r>
              <a:rPr lang="fr-FR" sz="1200" kern="1200" dirty="0">
                <a:solidFill>
                  <a:schemeClr val="tx1"/>
                </a:solidFill>
                <a:effectLst/>
                <a:latin typeface="+mn-lt"/>
                <a:ea typeface="+mn-ea"/>
                <a:cs typeface="+mn-cs"/>
              </a:rPr>
              <a:t> est adressé par l’école et le ou la référent(e) de chaque AE au Comité de Label.</a:t>
            </a:r>
          </a:p>
          <a:p>
            <a:pPr lvl="0"/>
            <a:r>
              <a:rPr lang="fr-FR" sz="1200" kern="1200" dirty="0">
                <a:solidFill>
                  <a:schemeClr val="tx1"/>
                </a:solidFill>
                <a:effectLst/>
                <a:latin typeface="+mn-lt"/>
                <a:ea typeface="+mn-ea"/>
                <a:cs typeface="+mn-cs"/>
              </a:rPr>
              <a:t>Vers juin, le Comité de label annonce la </a:t>
            </a:r>
            <a:r>
              <a:rPr lang="fr-FR" sz="1200" b="1" kern="1200" dirty="0">
                <a:solidFill>
                  <a:schemeClr val="tx1"/>
                </a:solidFill>
                <a:effectLst/>
                <a:latin typeface="+mn-lt"/>
                <a:ea typeface="+mn-ea"/>
                <a:cs typeface="+mn-cs"/>
              </a:rPr>
              <a:t>liste des projets labellisés aire marine éducative ou aire terrestre éducative</a:t>
            </a:r>
            <a:r>
              <a:rPr lang="fr-FR" sz="1200" kern="1200" dirty="0">
                <a:solidFill>
                  <a:schemeClr val="tx1"/>
                </a:solidFill>
                <a:effectLst/>
                <a:latin typeface="+mn-lt"/>
                <a:ea typeface="+mn-ea"/>
                <a:cs typeface="+mn-cs"/>
              </a:rPr>
              <a:t>. Ce label est attribué pour la fin de l’année scolaire et l’année scolaire suivante.</a:t>
            </a:r>
          </a:p>
          <a:p>
            <a:pPr lvl="0"/>
            <a:r>
              <a:rPr lang="fr-FR" sz="1200" kern="1200" dirty="0">
                <a:solidFill>
                  <a:schemeClr val="tx1"/>
                </a:solidFill>
                <a:effectLst/>
                <a:latin typeface="+mn-lt"/>
                <a:ea typeface="+mn-ea"/>
                <a:cs typeface="+mn-cs"/>
              </a:rPr>
              <a:t>Ce bilan des activités annuelles de chaque AE est nécessaire tant pour voir les actions réalisées, que pour identifier les difficultés rencontrées ou les réussites et ainsi faciliter l’échange d’expériences du réseau des AE</a:t>
            </a:r>
          </a:p>
          <a:p>
            <a:pPr lvl="0"/>
            <a:r>
              <a:rPr lang="fr-FR" sz="1200" kern="1200" dirty="0">
                <a:solidFill>
                  <a:schemeClr val="tx1"/>
                </a:solidFill>
                <a:effectLst/>
                <a:latin typeface="+mn-lt"/>
                <a:ea typeface="+mn-ea"/>
                <a:cs typeface="+mn-cs"/>
              </a:rPr>
              <a:t>Afin d’alléger la charge pour les porteurs de projets </a:t>
            </a:r>
            <a:r>
              <a:rPr lang="fr-FR" sz="1200" b="1" kern="1200" dirty="0">
                <a:solidFill>
                  <a:schemeClr val="tx1"/>
                </a:solidFill>
                <a:effectLst/>
                <a:latin typeface="+mn-lt"/>
                <a:ea typeface="+mn-ea"/>
                <a:cs typeface="+mn-cs"/>
              </a:rPr>
              <a:t>le dossier de renouvellement de labellisation est conçu à minima</a:t>
            </a:r>
            <a:r>
              <a:rPr lang="fr-FR" sz="1200" kern="1200" dirty="0">
                <a:solidFill>
                  <a:schemeClr val="tx1"/>
                </a:solidFill>
                <a:effectLst/>
                <a:latin typeface="+mn-lt"/>
                <a:ea typeface="+mn-ea"/>
                <a:cs typeface="+mn-cs"/>
              </a:rPr>
              <a:t> et est moins important que le dossier de demande de labellisation.</a:t>
            </a:r>
          </a:p>
          <a:p>
            <a:r>
              <a:rPr lang="fr-FR" sz="1200" kern="1200" dirty="0">
                <a:solidFill>
                  <a:schemeClr val="tx1"/>
                </a:solidFill>
                <a:effectLst/>
                <a:latin typeface="+mn-lt"/>
                <a:ea typeface="+mn-ea"/>
                <a:cs typeface="+mn-cs"/>
              </a:rPr>
              <a:t>Inscription : jusqu’au 20 septembre</a:t>
            </a:r>
          </a:p>
          <a:p>
            <a:r>
              <a:rPr lang="fr-FR" sz="1200" kern="1200" dirty="0">
                <a:solidFill>
                  <a:schemeClr val="tx1"/>
                </a:solidFill>
                <a:effectLst/>
                <a:latin typeface="+mn-lt"/>
                <a:ea typeface="+mn-ea"/>
                <a:cs typeface="+mn-cs"/>
              </a:rPr>
              <a:t>Labellisation : jusqu’au 31 mai</a:t>
            </a:r>
          </a:p>
          <a:p>
            <a:endParaRPr lang="fr-FR" sz="16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E3314C6D-2315-4CF4-BA47-3314CEFDE471}" type="slidenum">
              <a:rPr lang="fr-FR" smtClean="0"/>
              <a:t>5</a:t>
            </a:fld>
            <a:endParaRPr lang="fr-FR"/>
          </a:p>
        </p:txBody>
      </p:sp>
    </p:spTree>
    <p:extLst>
      <p:ext uri="{BB962C8B-B14F-4D97-AF65-F5344CB8AC3E}">
        <p14:creationId xmlns:p14="http://schemas.microsoft.com/office/powerpoint/2010/main" val="245567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314C6D-2315-4CF4-BA47-3314CEFDE471}" type="slidenum">
              <a:rPr lang="fr-FR" smtClean="0"/>
              <a:t>6</a:t>
            </a:fld>
            <a:endParaRPr lang="fr-FR"/>
          </a:p>
        </p:txBody>
      </p:sp>
    </p:spTree>
    <p:extLst>
      <p:ext uri="{BB962C8B-B14F-4D97-AF65-F5344CB8AC3E}">
        <p14:creationId xmlns:p14="http://schemas.microsoft.com/office/powerpoint/2010/main" val="153842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314C6D-2315-4CF4-BA47-3314CEFDE471}" type="slidenum">
              <a:rPr lang="fr-FR" smtClean="0"/>
              <a:t>7</a:t>
            </a:fld>
            <a:endParaRPr lang="fr-FR"/>
          </a:p>
        </p:txBody>
      </p:sp>
    </p:spTree>
    <p:extLst>
      <p:ext uri="{BB962C8B-B14F-4D97-AF65-F5344CB8AC3E}">
        <p14:creationId xmlns:p14="http://schemas.microsoft.com/office/powerpoint/2010/main" val="59890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314C6D-2315-4CF4-BA47-3314CEFDE471}" type="slidenum">
              <a:rPr lang="fr-FR" smtClean="0"/>
              <a:t>8</a:t>
            </a:fld>
            <a:endParaRPr lang="fr-FR"/>
          </a:p>
        </p:txBody>
      </p:sp>
    </p:spTree>
    <p:extLst>
      <p:ext uri="{BB962C8B-B14F-4D97-AF65-F5344CB8AC3E}">
        <p14:creationId xmlns:p14="http://schemas.microsoft.com/office/powerpoint/2010/main" val="298508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314C6D-2315-4CF4-BA47-3314CEFDE471}" type="slidenum">
              <a:rPr lang="fr-FR" smtClean="0"/>
              <a:t>9</a:t>
            </a:fld>
            <a:endParaRPr lang="fr-FR"/>
          </a:p>
        </p:txBody>
      </p:sp>
    </p:spTree>
    <p:extLst>
      <p:ext uri="{BB962C8B-B14F-4D97-AF65-F5344CB8AC3E}">
        <p14:creationId xmlns:p14="http://schemas.microsoft.com/office/powerpoint/2010/main" val="125329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314C6D-2315-4CF4-BA47-3314CEFDE471}" type="slidenum">
              <a:rPr lang="fr-FR" smtClean="0"/>
              <a:t>10</a:t>
            </a:fld>
            <a:endParaRPr lang="fr-FR"/>
          </a:p>
        </p:txBody>
      </p:sp>
    </p:spTree>
    <p:extLst>
      <p:ext uri="{BB962C8B-B14F-4D97-AF65-F5344CB8AC3E}">
        <p14:creationId xmlns:p14="http://schemas.microsoft.com/office/powerpoint/2010/main" val="347280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314C6D-2315-4CF4-BA47-3314CEFDE471}" type="slidenum">
              <a:rPr lang="fr-FR" smtClean="0"/>
              <a:t>11</a:t>
            </a:fld>
            <a:endParaRPr lang="fr-FR"/>
          </a:p>
        </p:txBody>
      </p:sp>
    </p:spTree>
    <p:extLst>
      <p:ext uri="{BB962C8B-B14F-4D97-AF65-F5344CB8AC3E}">
        <p14:creationId xmlns:p14="http://schemas.microsoft.com/office/powerpoint/2010/main" val="32538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2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3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3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3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3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35"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3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3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3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40"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4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42"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5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5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5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60"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61"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6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6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7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7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7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7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77"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7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8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8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82"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8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84"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9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9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9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9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10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0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0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10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0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11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1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1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11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1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11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1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1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2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12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2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2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2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2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2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1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1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8"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19"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2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latin typeface="Calibri"/>
            </a:endParaRPr>
          </a:p>
        </p:txBody>
      </p:sp>
      <p:sp>
        <p:nvSpPr>
          <p:cNvPr id="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2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540" b="0" strike="noStrike" spc="-1">
              <a:solidFill>
                <a:srgbClr val="000000"/>
              </a:solidFill>
              <a:latin typeface="Calibri"/>
            </a:endParaRPr>
          </a:p>
        </p:txBody>
      </p:sp>
      <p:sp>
        <p:nvSpPr>
          <p:cNvPr id="2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254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 6"/>
          <p:cNvPicPr/>
          <p:nvPr/>
        </p:nvPicPr>
        <p:blipFill>
          <a:blip r:embed="rId14"/>
          <a:stretch/>
        </p:blipFill>
        <p:spPr>
          <a:xfrm>
            <a:off x="1795680" y="2403000"/>
            <a:ext cx="7346520" cy="4487760"/>
          </a:xfrm>
          <a:prstGeom prst="rect">
            <a:avLst/>
          </a:prstGeom>
          <a:ln>
            <a:noFill/>
          </a:ln>
        </p:spPr>
      </p:pic>
      <p:pic>
        <p:nvPicPr>
          <p:cNvPr id="8" name="Image 7"/>
          <p:cNvPicPr/>
          <p:nvPr/>
        </p:nvPicPr>
        <p:blipFill>
          <a:blip r:embed="rId15"/>
          <a:stretch/>
        </p:blipFill>
        <p:spPr>
          <a:xfrm>
            <a:off x="0" y="0"/>
            <a:ext cx="6959160" cy="2648880"/>
          </a:xfrm>
          <a:prstGeom prst="rect">
            <a:avLst/>
          </a:prstGeom>
          <a:ln>
            <a:noFill/>
          </a:ln>
        </p:spPr>
      </p:pic>
      <p:sp>
        <p:nvSpPr>
          <p:cNvPr id="2" name="CustomShape 1"/>
          <p:cNvSpPr/>
          <p:nvPr/>
        </p:nvSpPr>
        <p:spPr>
          <a:xfrm>
            <a:off x="5287680" y="6593040"/>
            <a:ext cx="3377880" cy="156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fr-FR" sz="910" b="0" strike="noStrike" spc="-1">
                <a:solidFill>
                  <a:srgbClr val="FFFFFF"/>
                </a:solidFill>
                <a:latin typeface="Arial"/>
                <a:ea typeface="ＭＳ Ｐゴシック"/>
              </a:rPr>
              <a:t>Office français de la biodiversité  -  Pôle de Vincennes</a:t>
            </a:r>
            <a:endParaRPr lang="fr-FR" sz="910" b="0" strike="noStrike" spc="-1">
              <a:latin typeface="Arial"/>
            </a:endParaRPr>
          </a:p>
        </p:txBody>
      </p:sp>
      <p:sp>
        <p:nvSpPr>
          <p:cNvPr id="3" name="CustomShape 2"/>
          <p:cNvSpPr/>
          <p:nvPr/>
        </p:nvSpPr>
        <p:spPr>
          <a:xfrm>
            <a:off x="8491680" y="6544080"/>
            <a:ext cx="414360" cy="280440"/>
          </a:xfrm>
          <a:prstGeom prst="rect">
            <a:avLst/>
          </a:prstGeom>
          <a:noFill/>
          <a:ln>
            <a:noFill/>
          </a:ln>
        </p:spPr>
        <p:style>
          <a:lnRef idx="0">
            <a:scrgbClr r="0" g="0" b="0"/>
          </a:lnRef>
          <a:fillRef idx="0">
            <a:scrgbClr r="0" g="0" b="0"/>
          </a:fillRef>
          <a:effectRef idx="0">
            <a:scrgbClr r="0" g="0" b="0"/>
          </a:effectRef>
          <a:fontRef idx="minor"/>
        </p:style>
      </p:sp>
      <p:sp>
        <p:nvSpPr>
          <p:cNvPr id="4" name="PlaceHolder 3"/>
          <p:cNvSpPr>
            <a:spLocks noGrp="1"/>
          </p:cNvSpPr>
          <p:nvPr>
            <p:ph type="title"/>
          </p:nvPr>
        </p:nvSpPr>
        <p:spPr>
          <a:xfrm>
            <a:off x="786960" y="2217600"/>
            <a:ext cx="8226360" cy="1145880"/>
          </a:xfrm>
          <a:prstGeom prst="rect">
            <a:avLst/>
          </a:prstGeom>
        </p:spPr>
        <p:txBody>
          <a:bodyPr anchor="ctr"/>
          <a:lstStyle/>
          <a:p>
            <a:pPr>
              <a:lnSpc>
                <a:spcPct val="100000"/>
              </a:lnSpc>
            </a:pPr>
            <a:r>
              <a:rPr lang="fr-FR" sz="3630" b="0" strike="noStrike" spc="-1">
                <a:solidFill>
                  <a:srgbClr val="002060"/>
                </a:solidFill>
                <a:latin typeface="Arial"/>
              </a:rPr>
              <a:t>Modifiez le style du titre</a:t>
            </a:r>
            <a:endParaRPr lang="fr-FR" sz="3630" b="0" strike="noStrike" spc="-1">
              <a:solidFill>
                <a:srgbClr val="000000"/>
              </a:solidFill>
              <a:latin typeface="Calibri"/>
            </a:endParaRPr>
          </a:p>
        </p:txBody>
      </p:sp>
      <p:sp>
        <p:nvSpPr>
          <p:cNvPr id="5" name="PlaceHolder 4"/>
          <p:cNvSpPr>
            <a:spLocks noGrp="1"/>
          </p:cNvSpPr>
          <p:nvPr>
            <p:ph type="ftr"/>
          </p:nvPr>
        </p:nvSpPr>
        <p:spPr>
          <a:xfrm>
            <a:off x="162720" y="6593040"/>
            <a:ext cx="4971960" cy="156600"/>
          </a:xfrm>
          <a:prstGeom prst="rect">
            <a:avLst/>
          </a:prstGeom>
        </p:spPr>
        <p:txBody>
          <a:bodyPr lIns="0" tIns="0" rIns="0" bIns="0" anchor="ctr"/>
          <a:lstStyle/>
          <a:p>
            <a:pPr>
              <a:lnSpc>
                <a:spcPct val="100000"/>
              </a:lnSpc>
            </a:pPr>
            <a:r>
              <a:rPr lang="fr-FR" sz="910" b="0" strike="noStrike" spc="-1">
                <a:solidFill>
                  <a:srgbClr val="8B8D9D"/>
                </a:solidFill>
                <a:latin typeface="Arial"/>
              </a:rPr>
              <a:t>Prénom Nom du rédacteur à modifier dans en-tête et pied de page</a:t>
            </a:r>
            <a:endParaRPr lang="fr-FR" sz="910" b="0" strike="noStrike" spc="-1">
              <a:latin typeface="Times New Roman"/>
            </a:endParaRPr>
          </a:p>
        </p:txBody>
      </p:sp>
      <p:sp>
        <p:nvSpPr>
          <p:cNvPr id="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0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Image 11"/>
          <p:cNvPicPr/>
          <p:nvPr/>
        </p:nvPicPr>
        <p:blipFill>
          <a:blip r:embed="rId14"/>
          <a:stretch/>
        </p:blipFill>
        <p:spPr>
          <a:xfrm>
            <a:off x="0" y="1549440"/>
            <a:ext cx="9142200" cy="5306760"/>
          </a:xfrm>
          <a:prstGeom prst="rect">
            <a:avLst/>
          </a:prstGeom>
          <a:ln>
            <a:noFill/>
          </a:ln>
        </p:spPr>
      </p:pic>
      <p:sp>
        <p:nvSpPr>
          <p:cNvPr id="44" name="CustomShape 1"/>
          <p:cNvSpPr/>
          <p:nvPr/>
        </p:nvSpPr>
        <p:spPr>
          <a:xfrm>
            <a:off x="4832640" y="6449040"/>
            <a:ext cx="3085560" cy="441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fr-FR" sz="910" b="0" strike="noStrike" spc="-1">
                <a:solidFill>
                  <a:srgbClr val="005E8C"/>
                </a:solidFill>
                <a:latin typeface="Arial"/>
                <a:ea typeface="ＭＳ Ｐゴシック"/>
              </a:rPr>
              <a:t>Office français de la biodiversité  -  Pôle de Vincennes</a:t>
            </a:r>
            <a:endParaRPr lang="fr-FR" sz="910" b="0" strike="noStrike" spc="-1">
              <a:latin typeface="Arial"/>
            </a:endParaRPr>
          </a:p>
        </p:txBody>
      </p:sp>
      <p:sp>
        <p:nvSpPr>
          <p:cNvPr id="45" name="CustomShape 2"/>
          <p:cNvSpPr/>
          <p:nvPr/>
        </p:nvSpPr>
        <p:spPr>
          <a:xfrm>
            <a:off x="8665920" y="6348240"/>
            <a:ext cx="414360" cy="280440"/>
          </a:xfrm>
          <a:prstGeom prst="rect">
            <a:avLst/>
          </a:prstGeom>
          <a:noFill/>
          <a:ln>
            <a:noFill/>
          </a:ln>
        </p:spPr>
        <p:style>
          <a:lnRef idx="0">
            <a:scrgbClr r="0" g="0" b="0"/>
          </a:lnRef>
          <a:fillRef idx="0">
            <a:scrgbClr r="0" g="0" b="0"/>
          </a:fillRef>
          <a:effectRef idx="0">
            <a:scrgbClr r="0" g="0" b="0"/>
          </a:effectRef>
          <a:fontRef idx="minor"/>
        </p:style>
      </p:sp>
      <p:sp>
        <p:nvSpPr>
          <p:cNvPr id="46" name="PlaceHolder 3"/>
          <p:cNvSpPr>
            <a:spLocks noGrp="1"/>
          </p:cNvSpPr>
          <p:nvPr>
            <p:ph type="title"/>
          </p:nvPr>
        </p:nvSpPr>
        <p:spPr>
          <a:xfrm>
            <a:off x="456480" y="64800"/>
            <a:ext cx="8229240" cy="816120"/>
          </a:xfrm>
          <a:prstGeom prst="rect">
            <a:avLst/>
          </a:prstGeom>
        </p:spPr>
        <p:txBody>
          <a:bodyPr lIns="100800" tIns="50400" rIns="100800" bIns="50400" anchor="b"/>
          <a:lstStyle/>
          <a:p>
            <a:pPr>
              <a:lnSpc>
                <a:spcPct val="100000"/>
              </a:lnSpc>
            </a:pPr>
            <a:r>
              <a:rPr lang="fr-FR" sz="2900" b="1" strike="noStrike" spc="-1">
                <a:solidFill>
                  <a:srgbClr val="005E8B"/>
                </a:solidFill>
                <a:latin typeface="Arial"/>
                <a:ea typeface="ＭＳ Ｐゴシック"/>
              </a:rPr>
              <a:t>Modifiez le style du titre</a:t>
            </a:r>
            <a:endParaRPr lang="fr-FR" sz="2900" b="0" strike="noStrike" spc="-1">
              <a:solidFill>
                <a:srgbClr val="FFFFFF"/>
              </a:solidFill>
              <a:latin typeface="Arial"/>
            </a:endParaRPr>
          </a:p>
        </p:txBody>
      </p:sp>
      <p:sp>
        <p:nvSpPr>
          <p:cNvPr id="47" name="PlaceHolder 4"/>
          <p:cNvSpPr>
            <a:spLocks noGrp="1"/>
          </p:cNvSpPr>
          <p:nvPr>
            <p:ph type="body"/>
          </p:nvPr>
        </p:nvSpPr>
        <p:spPr>
          <a:xfrm>
            <a:off x="457920" y="1599840"/>
            <a:ext cx="4044600" cy="4526640"/>
          </a:xfrm>
          <a:prstGeom prst="rect">
            <a:avLst/>
          </a:prstGeom>
        </p:spPr>
        <p:txBody>
          <a:bodyPr/>
          <a:lstStyle/>
          <a:p>
            <a:pPr marL="342720" indent="-342360">
              <a:lnSpc>
                <a:spcPct val="100000"/>
              </a:lnSpc>
              <a:spcBef>
                <a:spcPts val="507"/>
              </a:spcBef>
              <a:buClr>
                <a:srgbClr val="005E8B"/>
              </a:buClr>
              <a:buFont typeface="Arial"/>
              <a:buChar char="•"/>
            </a:pPr>
            <a:r>
              <a:rPr lang="fr-FR" sz="2540" b="1" strike="noStrike" spc="-1">
                <a:solidFill>
                  <a:srgbClr val="005E8B"/>
                </a:solidFill>
                <a:latin typeface="Arial"/>
                <a:ea typeface="ＭＳ Ｐゴシック"/>
              </a:rPr>
              <a:t>Modifiez les styles du texte du masque</a:t>
            </a:r>
            <a:endParaRPr lang="fr-FR" sz="2540" b="1" strike="noStrike" spc="-1">
              <a:solidFill>
                <a:srgbClr val="005E8B"/>
              </a:solidFill>
              <a:latin typeface="Arial"/>
            </a:endParaRPr>
          </a:p>
          <a:p>
            <a:pPr marL="741600" lvl="1" indent="-284760">
              <a:lnSpc>
                <a:spcPct val="100000"/>
              </a:lnSpc>
              <a:spcBef>
                <a:spcPts val="434"/>
              </a:spcBef>
              <a:buClr>
                <a:srgbClr val="005E8B"/>
              </a:buClr>
              <a:buFont typeface="Arial"/>
              <a:buChar char="&gt;"/>
            </a:pPr>
            <a:r>
              <a:rPr lang="fr-FR" sz="2180" b="0" strike="noStrike" spc="-1">
                <a:solidFill>
                  <a:srgbClr val="005E8B"/>
                </a:solidFill>
                <a:latin typeface="Arial"/>
                <a:ea typeface="ＭＳ Ｐゴシック"/>
              </a:rPr>
              <a:t>Deuxième niveau</a:t>
            </a:r>
            <a:endParaRPr lang="fr-FR" sz="2180" b="0" strike="noStrike" spc="-1">
              <a:solidFill>
                <a:srgbClr val="005E8B"/>
              </a:solidFill>
              <a:latin typeface="Arial"/>
            </a:endParaRPr>
          </a:p>
          <a:p>
            <a:pPr marL="1141920" lvl="2" indent="-227160">
              <a:lnSpc>
                <a:spcPct val="100000"/>
              </a:lnSpc>
              <a:spcBef>
                <a:spcPts val="363"/>
              </a:spcBef>
              <a:buClr>
                <a:srgbClr val="005E8B"/>
              </a:buClr>
              <a:buFont typeface="Arial"/>
              <a:buChar char="•"/>
            </a:pPr>
            <a:r>
              <a:rPr lang="fr-FR" sz="1820" b="0" strike="noStrike" spc="-1">
                <a:solidFill>
                  <a:srgbClr val="005E8B"/>
                </a:solidFill>
                <a:latin typeface="Arial"/>
                <a:ea typeface="ＭＳ Ｐゴシック"/>
              </a:rPr>
              <a:t>Troisième niveau</a:t>
            </a:r>
            <a:endParaRPr lang="fr-FR" sz="1820" b="0" strike="noStrike" spc="-1">
              <a:solidFill>
                <a:srgbClr val="005E8B"/>
              </a:solidFill>
              <a:latin typeface="Arial"/>
            </a:endParaRPr>
          </a:p>
          <a:p>
            <a:pPr marL="1599840" lvl="3" indent="-227160">
              <a:lnSpc>
                <a:spcPct val="100000"/>
              </a:lnSpc>
              <a:spcBef>
                <a:spcPts val="326"/>
              </a:spcBef>
              <a:buClr>
                <a:srgbClr val="005E8B"/>
              </a:buClr>
              <a:buFont typeface="Arial"/>
              <a:buChar char="–"/>
            </a:pPr>
            <a:r>
              <a:rPr lang="fr-FR" sz="1640" b="0" strike="noStrike" spc="-1">
                <a:solidFill>
                  <a:srgbClr val="005E8B"/>
                </a:solidFill>
                <a:latin typeface="Arial"/>
                <a:ea typeface="ＭＳ Ｐゴシック"/>
              </a:rPr>
              <a:t>Quatrième niveau</a:t>
            </a:r>
            <a:endParaRPr lang="fr-FR" sz="1640" b="0" strike="noStrike" spc="-1">
              <a:solidFill>
                <a:srgbClr val="005E8B"/>
              </a:solidFill>
              <a:latin typeface="Arial"/>
            </a:endParaRPr>
          </a:p>
          <a:p>
            <a:pPr marL="2241720" lvl="4" indent="-414360">
              <a:lnSpc>
                <a:spcPct val="100000"/>
              </a:lnSpc>
              <a:spcBef>
                <a:spcPts val="326"/>
              </a:spcBef>
              <a:buClr>
                <a:srgbClr val="005E8B"/>
              </a:buClr>
              <a:buFont typeface="Arial"/>
              <a:buChar char="-"/>
            </a:pPr>
            <a:r>
              <a:rPr lang="fr-FR" sz="1640" b="0" strike="noStrike" spc="-1">
                <a:solidFill>
                  <a:srgbClr val="005E8B"/>
                </a:solidFill>
                <a:latin typeface="Arial"/>
                <a:ea typeface="ＭＳ Ｐゴシック"/>
              </a:rPr>
              <a:t>Cinquième niveau</a:t>
            </a:r>
            <a:endParaRPr lang="fr-FR" sz="1640" b="0" strike="noStrike" spc="-1">
              <a:solidFill>
                <a:srgbClr val="005E8B"/>
              </a:solidFill>
              <a:latin typeface="Arial"/>
            </a:endParaRPr>
          </a:p>
        </p:txBody>
      </p:sp>
      <p:sp>
        <p:nvSpPr>
          <p:cNvPr id="48" name="PlaceHolder 5"/>
          <p:cNvSpPr>
            <a:spLocks noGrp="1"/>
          </p:cNvSpPr>
          <p:nvPr>
            <p:ph type="body"/>
          </p:nvPr>
        </p:nvSpPr>
        <p:spPr>
          <a:xfrm>
            <a:off x="4641120" y="1599840"/>
            <a:ext cx="4046040" cy="4526640"/>
          </a:xfrm>
          <a:prstGeom prst="rect">
            <a:avLst/>
          </a:prstGeom>
        </p:spPr>
        <p:txBody>
          <a:bodyPr/>
          <a:lstStyle/>
          <a:p>
            <a:pPr marL="342720" indent="-342360">
              <a:lnSpc>
                <a:spcPct val="100000"/>
              </a:lnSpc>
              <a:spcBef>
                <a:spcPts val="507"/>
              </a:spcBef>
              <a:buClr>
                <a:srgbClr val="005E8B"/>
              </a:buClr>
              <a:buFont typeface="Arial"/>
              <a:buChar char="•"/>
            </a:pPr>
            <a:r>
              <a:rPr lang="fr-FR" sz="2540" b="1" strike="noStrike" spc="-1">
                <a:solidFill>
                  <a:srgbClr val="005E8B"/>
                </a:solidFill>
                <a:latin typeface="Arial"/>
                <a:ea typeface="ＭＳ Ｐゴシック"/>
              </a:rPr>
              <a:t>Modifiez les styles du texte du masque</a:t>
            </a:r>
            <a:endParaRPr lang="fr-FR" sz="2540" b="1" strike="noStrike" spc="-1">
              <a:solidFill>
                <a:srgbClr val="005E8B"/>
              </a:solidFill>
              <a:latin typeface="Arial"/>
            </a:endParaRPr>
          </a:p>
          <a:p>
            <a:pPr marL="741600" lvl="1" indent="-284760">
              <a:lnSpc>
                <a:spcPct val="100000"/>
              </a:lnSpc>
              <a:spcBef>
                <a:spcPts val="434"/>
              </a:spcBef>
              <a:buClr>
                <a:srgbClr val="005E8B"/>
              </a:buClr>
              <a:buFont typeface="Arial"/>
              <a:buChar char="&gt;"/>
            </a:pPr>
            <a:r>
              <a:rPr lang="fr-FR" sz="2180" b="0" strike="noStrike" spc="-1">
                <a:solidFill>
                  <a:srgbClr val="005E8B"/>
                </a:solidFill>
                <a:latin typeface="Arial"/>
                <a:ea typeface="ＭＳ Ｐゴシック"/>
              </a:rPr>
              <a:t>Deuxième niveau</a:t>
            </a:r>
            <a:endParaRPr lang="fr-FR" sz="2180" b="0" strike="noStrike" spc="-1">
              <a:solidFill>
                <a:srgbClr val="005E8B"/>
              </a:solidFill>
              <a:latin typeface="Arial"/>
            </a:endParaRPr>
          </a:p>
          <a:p>
            <a:pPr marL="1141920" lvl="2" indent="-227160">
              <a:lnSpc>
                <a:spcPct val="100000"/>
              </a:lnSpc>
              <a:spcBef>
                <a:spcPts val="363"/>
              </a:spcBef>
              <a:buClr>
                <a:srgbClr val="005E8B"/>
              </a:buClr>
              <a:buFont typeface="Arial"/>
              <a:buChar char="•"/>
            </a:pPr>
            <a:r>
              <a:rPr lang="fr-FR" sz="1820" b="0" strike="noStrike" spc="-1">
                <a:solidFill>
                  <a:srgbClr val="005E8B"/>
                </a:solidFill>
                <a:latin typeface="Arial"/>
                <a:ea typeface="ＭＳ Ｐゴシック"/>
              </a:rPr>
              <a:t>Troisième niveau</a:t>
            </a:r>
            <a:endParaRPr lang="fr-FR" sz="1820" b="0" strike="noStrike" spc="-1">
              <a:solidFill>
                <a:srgbClr val="005E8B"/>
              </a:solidFill>
              <a:latin typeface="Arial"/>
            </a:endParaRPr>
          </a:p>
          <a:p>
            <a:pPr marL="1599840" lvl="3" indent="-227160">
              <a:lnSpc>
                <a:spcPct val="100000"/>
              </a:lnSpc>
              <a:spcBef>
                <a:spcPts val="326"/>
              </a:spcBef>
              <a:buClr>
                <a:srgbClr val="005E8B"/>
              </a:buClr>
              <a:buFont typeface="Arial"/>
              <a:buChar char="–"/>
            </a:pPr>
            <a:r>
              <a:rPr lang="fr-FR" sz="1640" b="0" strike="noStrike" spc="-1">
                <a:solidFill>
                  <a:srgbClr val="005E8B"/>
                </a:solidFill>
                <a:latin typeface="Arial"/>
                <a:ea typeface="ＭＳ Ｐゴシック"/>
              </a:rPr>
              <a:t>Quatrième niveau</a:t>
            </a:r>
            <a:endParaRPr lang="fr-FR" sz="1640" b="0" strike="noStrike" spc="-1">
              <a:solidFill>
                <a:srgbClr val="005E8B"/>
              </a:solidFill>
              <a:latin typeface="Arial"/>
            </a:endParaRPr>
          </a:p>
          <a:p>
            <a:pPr marL="2241720" lvl="4" indent="-414360">
              <a:lnSpc>
                <a:spcPct val="100000"/>
              </a:lnSpc>
              <a:spcBef>
                <a:spcPts val="326"/>
              </a:spcBef>
              <a:buClr>
                <a:srgbClr val="005E8B"/>
              </a:buClr>
              <a:buFont typeface="Arial"/>
              <a:buChar char="-"/>
            </a:pPr>
            <a:r>
              <a:rPr lang="fr-FR" sz="1640" b="0" strike="noStrike" spc="-1">
                <a:solidFill>
                  <a:srgbClr val="005E8B"/>
                </a:solidFill>
                <a:latin typeface="Arial"/>
                <a:ea typeface="ＭＳ Ｐゴシック"/>
              </a:rPr>
              <a:t>Cinquième niveau</a:t>
            </a:r>
            <a:endParaRPr lang="fr-FR" sz="1640" b="0" strike="noStrike" spc="-1">
              <a:solidFill>
                <a:srgbClr val="005E8B"/>
              </a:solid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5" name="Image 6"/>
          <p:cNvPicPr/>
          <p:nvPr/>
        </p:nvPicPr>
        <p:blipFill>
          <a:blip r:embed="rId14"/>
          <a:stretch/>
        </p:blipFill>
        <p:spPr>
          <a:xfrm>
            <a:off x="1795680" y="2403000"/>
            <a:ext cx="7346520" cy="4487760"/>
          </a:xfrm>
          <a:prstGeom prst="rect">
            <a:avLst/>
          </a:prstGeom>
          <a:ln>
            <a:noFill/>
          </a:ln>
        </p:spPr>
      </p:pic>
      <p:sp>
        <p:nvSpPr>
          <p:cNvPr id="86" name="CustomShape 1"/>
          <p:cNvSpPr/>
          <p:nvPr/>
        </p:nvSpPr>
        <p:spPr>
          <a:xfrm>
            <a:off x="1355760" y="2855880"/>
            <a:ext cx="8226360" cy="114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630" b="1" strike="noStrike" spc="-1">
                <a:solidFill>
                  <a:srgbClr val="00B050"/>
                </a:solidFill>
                <a:latin typeface="Arial"/>
              </a:rPr>
              <a:t>Merci de votre attention</a:t>
            </a:r>
            <a:endParaRPr lang="fr-FR" sz="3630" b="0" strike="noStrike" spc="-1">
              <a:latin typeface="Arial"/>
            </a:endParaRPr>
          </a:p>
        </p:txBody>
      </p:sp>
      <p:sp>
        <p:nvSpPr>
          <p:cNvPr id="87" name="PlaceHolder 2"/>
          <p:cNvSpPr>
            <a:spLocks noGrp="1"/>
          </p:cNvSpPr>
          <p:nvPr>
            <p:ph type="dt"/>
          </p:nvPr>
        </p:nvSpPr>
        <p:spPr>
          <a:xfrm>
            <a:off x="629280" y="6356880"/>
            <a:ext cx="2055960" cy="363960"/>
          </a:xfrm>
          <a:prstGeom prst="rect">
            <a:avLst/>
          </a:prstGeom>
        </p:spPr>
        <p:txBody>
          <a:bodyPr lIns="90000" tIns="45000" rIns="90000" bIns="45000"/>
          <a:lstStyle/>
          <a:p>
            <a:pPr>
              <a:lnSpc>
                <a:spcPct val="100000"/>
              </a:lnSpc>
            </a:pPr>
            <a:fld id="{36FB8C84-CE66-4637-BE53-F02523264FEA}" type="datetime">
              <a:rPr lang="fr-FR" sz="1820" b="0" strike="noStrike" spc="-1">
                <a:solidFill>
                  <a:srgbClr val="000000"/>
                </a:solidFill>
                <a:latin typeface="Arial"/>
                <a:ea typeface="ＭＳ Ｐゴシック"/>
              </a:rPr>
              <a:t>29/11/2021</a:t>
            </a:fld>
            <a:endParaRPr lang="fr-FR" sz="1820" b="0" strike="noStrike" spc="-1">
              <a:latin typeface="Times New Roman"/>
            </a:endParaRPr>
          </a:p>
        </p:txBody>
      </p:sp>
      <p:sp>
        <p:nvSpPr>
          <p:cNvPr id="88" name="PlaceHolder 3"/>
          <p:cNvSpPr>
            <a:spLocks noGrp="1"/>
          </p:cNvSpPr>
          <p:nvPr>
            <p:ph type="ftr"/>
          </p:nvPr>
        </p:nvSpPr>
        <p:spPr>
          <a:xfrm>
            <a:off x="3028320" y="6356880"/>
            <a:ext cx="3087000" cy="363960"/>
          </a:xfrm>
          <a:prstGeom prst="rect">
            <a:avLst/>
          </a:prstGeom>
        </p:spPr>
        <p:txBody>
          <a:bodyPr lIns="90000" tIns="45000" rIns="90000" bIns="45000"/>
          <a:lstStyle/>
          <a:p>
            <a:endParaRPr lang="fr-FR" sz="2400" b="0" strike="noStrike" spc="-1">
              <a:latin typeface="Times New Roman"/>
            </a:endParaRPr>
          </a:p>
        </p:txBody>
      </p:sp>
      <p:sp>
        <p:nvSpPr>
          <p:cNvPr id="89" name="PlaceHolder 4"/>
          <p:cNvSpPr>
            <a:spLocks noGrp="1"/>
          </p:cNvSpPr>
          <p:nvPr>
            <p:ph type="sldNum"/>
          </p:nvPr>
        </p:nvSpPr>
        <p:spPr>
          <a:xfrm>
            <a:off x="6458400" y="6356880"/>
            <a:ext cx="2055960" cy="363960"/>
          </a:xfrm>
          <a:prstGeom prst="rect">
            <a:avLst/>
          </a:prstGeom>
        </p:spPr>
        <p:txBody>
          <a:bodyPr lIns="90000" tIns="45000" rIns="90000" bIns="45000"/>
          <a:lstStyle/>
          <a:p>
            <a:pPr>
              <a:lnSpc>
                <a:spcPct val="100000"/>
              </a:lnSpc>
            </a:pPr>
            <a:fld id="{9229776E-7110-4593-B0C1-6EFC12C749D5}" type="slidenum">
              <a:rPr lang="fr-FR" sz="1820" b="0" strike="noStrike" spc="-1">
                <a:solidFill>
                  <a:srgbClr val="000000"/>
                </a:solidFill>
                <a:latin typeface="Arial"/>
                <a:ea typeface="ＭＳ Ｐゴシック"/>
              </a:rPr>
              <a:t>‹N°›</a:t>
            </a:fld>
            <a:endParaRPr lang="fr-FR" sz="1820" b="0" strike="noStrike" spc="-1">
              <a:latin typeface="Times New Roman"/>
            </a:endParaRPr>
          </a:p>
        </p:txBody>
      </p:sp>
      <p:sp>
        <p:nvSpPr>
          <p:cNvPr id="90" name="PlaceHolder 5"/>
          <p:cNvSpPr>
            <a:spLocks noGrp="1"/>
          </p:cNvSpPr>
          <p:nvPr>
            <p:ph type="title"/>
          </p:nvPr>
        </p:nvSpPr>
        <p:spPr>
          <a:xfrm>
            <a:off x="457200" y="273600"/>
            <a:ext cx="8229240" cy="1144800"/>
          </a:xfrm>
          <a:prstGeom prst="rect">
            <a:avLst/>
          </a:prstGeom>
        </p:spPr>
        <p:txBody>
          <a:bodyPr lIns="0" tIns="0" rIns="0" bIns="0" anchor="ctr"/>
          <a:lstStyle/>
          <a:p>
            <a:r>
              <a:rPr lang="fr-FR" sz="1800" b="0" strike="noStrike" spc="-1">
                <a:solidFill>
                  <a:srgbClr val="000000"/>
                </a:solidFill>
                <a:latin typeface="Calibri"/>
              </a:rPr>
              <a:t>Cliquez pour éditer le format du texte-titre</a:t>
            </a:r>
          </a:p>
        </p:txBody>
      </p:sp>
      <p:sp>
        <p:nvSpPr>
          <p:cNvPr id="91"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54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82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64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64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manon.mauvais@ofb.gouv.fr" TargetMode="External"/><Relationship Id="rId1" Type="http://schemas.openxmlformats.org/officeDocument/2006/relationships/slideLayout" Target="../slideLayouts/slideLayout25.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8.svg"/><Relationship Id="rId11" Type="http://schemas.openxmlformats.org/officeDocument/2006/relationships/image" Target="../media/image4.jp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4.jp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1.jpg"/><Relationship Id="rId5" Type="http://schemas.openxmlformats.org/officeDocument/2006/relationships/image" Target="../media/image30.jfif"/><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392040" y="3378600"/>
            <a:ext cx="8424720" cy="1145880"/>
          </a:xfrm>
          <a:prstGeom prst="rect">
            <a:avLst/>
          </a:prstGeom>
          <a:noFill/>
          <a:ln>
            <a:noFill/>
          </a:ln>
        </p:spPr>
        <p:style>
          <a:lnRef idx="0">
            <a:scrgbClr r="0" g="0" b="0"/>
          </a:lnRef>
          <a:fillRef idx="0">
            <a:scrgbClr r="0" g="0" b="0"/>
          </a:fillRef>
          <a:effectRef idx="0">
            <a:scrgbClr r="0" g="0" b="0"/>
          </a:effectRef>
          <a:fontRef idx="minor"/>
        </p:style>
      </p:sp>
      <p:sp>
        <p:nvSpPr>
          <p:cNvPr id="129" name="CustomShape 2"/>
          <p:cNvSpPr/>
          <p:nvPr/>
        </p:nvSpPr>
        <p:spPr>
          <a:xfrm>
            <a:off x="860400" y="2446920"/>
            <a:ext cx="7488360" cy="374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2400" b="0" strike="noStrike" spc="-1" dirty="0">
              <a:latin typeface="Arial"/>
            </a:endParaRPr>
          </a:p>
          <a:p>
            <a:pPr>
              <a:lnSpc>
                <a:spcPct val="100000"/>
              </a:lnSpc>
            </a:pPr>
            <a:endParaRPr lang="fr-FR" sz="2400" b="0" strike="noStrike" spc="-1" dirty="0">
              <a:latin typeface="Arial"/>
            </a:endParaRPr>
          </a:p>
        </p:txBody>
      </p:sp>
      <p:sp>
        <p:nvSpPr>
          <p:cNvPr id="5" name="Titre 1">
            <a:extLst>
              <a:ext uri="{FF2B5EF4-FFF2-40B4-BE49-F238E27FC236}">
                <a16:creationId xmlns:a16="http://schemas.microsoft.com/office/drawing/2014/main" id="{E74FE486-EAA5-44CB-81FD-31663F6E6B76}"/>
              </a:ext>
            </a:extLst>
          </p:cNvPr>
          <p:cNvSpPr txBox="1">
            <a:spLocks/>
          </p:cNvSpPr>
          <p:nvPr/>
        </p:nvSpPr>
        <p:spPr>
          <a:xfrm>
            <a:off x="670120" y="2540000"/>
            <a:ext cx="7488359" cy="29430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solidFill>
                  <a:schemeClr val="tx2">
                    <a:lumMod val="75000"/>
                  </a:schemeClr>
                </a:solidFill>
                <a:effectLst>
                  <a:outerShdw blurRad="38100" dist="38100" dir="2700000" algn="tl">
                    <a:srgbClr val="000000">
                      <a:alpha val="43137"/>
                    </a:srgbClr>
                  </a:outerShdw>
                </a:effectLst>
              </a:rPr>
              <a:t>Les aires éducatives </a:t>
            </a:r>
          </a:p>
          <a:p>
            <a:pPr algn="ctr"/>
            <a:r>
              <a:rPr lang="fr-FR" sz="3200" dirty="0">
                <a:solidFill>
                  <a:schemeClr val="tx2">
                    <a:lumMod val="75000"/>
                  </a:schemeClr>
                </a:solidFill>
              </a:rPr>
              <a:t>Présentation et opportunités pour Mayotte</a:t>
            </a:r>
          </a:p>
        </p:txBody>
      </p:sp>
      <p:sp>
        <p:nvSpPr>
          <p:cNvPr id="6" name="Sous-titre 2">
            <a:extLst>
              <a:ext uri="{FF2B5EF4-FFF2-40B4-BE49-F238E27FC236}">
                <a16:creationId xmlns:a16="http://schemas.microsoft.com/office/drawing/2014/main" id="{1A13D7F5-D7A2-4790-AA9B-FDE14E5323F0}"/>
              </a:ext>
            </a:extLst>
          </p:cNvPr>
          <p:cNvSpPr txBox="1">
            <a:spLocks/>
          </p:cNvSpPr>
          <p:nvPr/>
        </p:nvSpPr>
        <p:spPr>
          <a:xfrm>
            <a:off x="392040" y="4523485"/>
            <a:ext cx="4088520" cy="861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chemeClr val="tx2">
                    <a:lumMod val="75000"/>
                  </a:schemeClr>
                </a:solidFill>
              </a:rPr>
              <a:t>Office français de la biodiversité </a:t>
            </a:r>
          </a:p>
          <a:p>
            <a:pPr marL="0" indent="0">
              <a:buNone/>
            </a:pPr>
            <a:r>
              <a:rPr lang="fr-FR" sz="2000" dirty="0">
                <a:solidFill>
                  <a:schemeClr val="tx2">
                    <a:lumMod val="60000"/>
                    <a:lumOff val="40000"/>
                  </a:schemeClr>
                </a:solidFill>
              </a:rPr>
              <a:t>Délégation territoriale océan indien</a:t>
            </a:r>
          </a:p>
          <a:p>
            <a:pPr marL="0" indent="0">
              <a:buNone/>
            </a:pPr>
            <a:r>
              <a:rPr lang="fr-FR" sz="2000" i="1" dirty="0">
                <a:solidFill>
                  <a:schemeClr val="tx2">
                    <a:lumMod val="60000"/>
                    <a:lumOff val="40000"/>
                  </a:schemeClr>
                </a:solidFill>
              </a:rPr>
              <a:t>Manon Mauvais, chargée de mission Mobilisation Citoyenne</a:t>
            </a:r>
          </a:p>
          <a:p>
            <a:pPr marL="0" indent="0">
              <a:buNone/>
            </a:pPr>
            <a:endParaRPr lang="fr-FR" sz="2000" dirty="0"/>
          </a:p>
        </p:txBody>
      </p:sp>
      <p:pic>
        <p:nvPicPr>
          <p:cNvPr id="8" name="Image 7">
            <a:extLst>
              <a:ext uri="{FF2B5EF4-FFF2-40B4-BE49-F238E27FC236}">
                <a16:creationId xmlns:a16="http://schemas.microsoft.com/office/drawing/2014/main" id="{6BCF1804-220E-4280-92CC-B47ADF04C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61060"/>
            <a:ext cx="3374008" cy="1951906"/>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2"/>
          <p:cNvSpPr/>
          <p:nvPr/>
        </p:nvSpPr>
        <p:spPr>
          <a:xfrm>
            <a:off x="446760" y="4012920"/>
            <a:ext cx="1508760" cy="14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 Connaissance</a:t>
            </a:r>
            <a:endParaRPr lang="fr-FR" sz="1800" b="0" strike="noStrike" spc="-1">
              <a:latin typeface="Arial"/>
            </a:endParaRPr>
          </a:p>
          <a:p>
            <a:pPr>
              <a:lnSpc>
                <a:spcPct val="100000"/>
              </a:lnSpc>
            </a:pPr>
            <a:r>
              <a:rPr lang="fr-FR" sz="1800" b="0" strike="noStrike" spc="-1">
                <a:solidFill>
                  <a:srgbClr val="FFFFFF"/>
                </a:solidFill>
                <a:latin typeface="Arial"/>
                <a:ea typeface="ＭＳ Ｐゴシック"/>
              </a:rPr>
              <a:t>    &amp; expertise</a:t>
            </a:r>
            <a:endParaRPr lang="fr-FR" sz="1800" b="0" strike="noStrike" spc="-1">
              <a:latin typeface="Arial"/>
            </a:endParaRPr>
          </a:p>
        </p:txBody>
      </p:sp>
      <p:sp>
        <p:nvSpPr>
          <p:cNvPr id="6" name="Titre 1">
            <a:extLst>
              <a:ext uri="{FF2B5EF4-FFF2-40B4-BE49-F238E27FC236}">
                <a16:creationId xmlns:a16="http://schemas.microsoft.com/office/drawing/2014/main" id="{C62FA21F-BC16-43DC-BD9E-88562DB46DF9}"/>
              </a:ext>
            </a:extLst>
          </p:cNvPr>
          <p:cNvSpPr>
            <a:spLocks noGrp="1"/>
          </p:cNvSpPr>
          <p:nvPr>
            <p:ph type="title"/>
          </p:nvPr>
        </p:nvSpPr>
        <p:spPr>
          <a:xfrm>
            <a:off x="728870" y="192673"/>
            <a:ext cx="6122504" cy="1280890"/>
          </a:xfrm>
        </p:spPr>
        <p:txBody>
          <a:bodyPr/>
          <a:lstStyle/>
          <a:p>
            <a:r>
              <a:rPr lang="fr-FR" sz="4800" dirty="0">
                <a:solidFill>
                  <a:schemeClr val="accent1">
                    <a:lumMod val="50000"/>
                  </a:schemeClr>
                </a:solidFill>
              </a:rPr>
              <a:t>Retour d’expériences</a:t>
            </a:r>
            <a:br>
              <a:rPr lang="fr-FR" sz="4800" dirty="0">
                <a:solidFill>
                  <a:schemeClr val="accent1">
                    <a:lumMod val="50000"/>
                  </a:schemeClr>
                </a:solidFill>
              </a:rPr>
            </a:br>
            <a:r>
              <a:rPr lang="fr-FR" sz="2000" dirty="0">
                <a:solidFill>
                  <a:schemeClr val="accent1">
                    <a:lumMod val="50000"/>
                  </a:schemeClr>
                </a:solidFill>
              </a:rPr>
              <a:t>Concrètement qu’est ce qu’on peut faire? </a:t>
            </a:r>
            <a:br>
              <a:rPr lang="fr-FR" sz="2000" dirty="0">
                <a:solidFill>
                  <a:schemeClr val="accent1">
                    <a:lumMod val="50000"/>
                  </a:schemeClr>
                </a:solidFill>
              </a:rPr>
            </a:br>
            <a:r>
              <a:rPr lang="fr-FR" sz="2000" dirty="0">
                <a:solidFill>
                  <a:schemeClr val="accent1">
                    <a:lumMod val="50000"/>
                  </a:schemeClr>
                </a:solidFill>
              </a:rPr>
              <a:t>Tout ce que les élèves souhaitent!</a:t>
            </a:r>
            <a:endParaRPr lang="fr-FR" sz="4800" dirty="0">
              <a:solidFill>
                <a:schemeClr val="accent1">
                  <a:lumMod val="50000"/>
                </a:schemeClr>
              </a:solidFill>
            </a:endParaRPr>
          </a:p>
        </p:txBody>
      </p:sp>
      <p:pic>
        <p:nvPicPr>
          <p:cNvPr id="7" name="Image 6">
            <a:extLst>
              <a:ext uri="{FF2B5EF4-FFF2-40B4-BE49-F238E27FC236}">
                <a16:creationId xmlns:a16="http://schemas.microsoft.com/office/drawing/2014/main" id="{56F6C122-5792-4D21-BCE0-A06C1AD47EE1}"/>
              </a:ext>
            </a:extLst>
          </p:cNvPr>
          <p:cNvPicPr>
            <a:picLocks noChangeAspect="1"/>
          </p:cNvPicPr>
          <p:nvPr/>
        </p:nvPicPr>
        <p:blipFill rotWithShape="1">
          <a:blip r:embed="rId3"/>
          <a:srcRect l="45246" t="30076" r="47391" b="53748"/>
          <a:stretch/>
        </p:blipFill>
        <p:spPr>
          <a:xfrm>
            <a:off x="8212975" y="5668509"/>
            <a:ext cx="931025" cy="1198632"/>
          </a:xfrm>
          <a:prstGeom prst="rect">
            <a:avLst/>
          </a:prstGeom>
        </p:spPr>
      </p:pic>
      <p:pic>
        <p:nvPicPr>
          <p:cNvPr id="8" name="Image 7">
            <a:extLst>
              <a:ext uri="{FF2B5EF4-FFF2-40B4-BE49-F238E27FC236}">
                <a16:creationId xmlns:a16="http://schemas.microsoft.com/office/drawing/2014/main" id="{8D8D038A-6CFB-4837-8EED-8A3566994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sp>
        <p:nvSpPr>
          <p:cNvPr id="13" name="ZoneTexte 12">
            <a:extLst>
              <a:ext uri="{FF2B5EF4-FFF2-40B4-BE49-F238E27FC236}">
                <a16:creationId xmlns:a16="http://schemas.microsoft.com/office/drawing/2014/main" id="{CDBEF2D2-FD46-49C2-9FA7-A749307FB074}"/>
              </a:ext>
            </a:extLst>
          </p:cNvPr>
          <p:cNvSpPr txBox="1"/>
          <p:nvPr/>
        </p:nvSpPr>
        <p:spPr>
          <a:xfrm>
            <a:off x="4568627" y="1937579"/>
            <a:ext cx="3644348" cy="5324535"/>
          </a:xfrm>
          <a:prstGeom prst="rect">
            <a:avLst/>
          </a:prstGeom>
          <a:noFill/>
        </p:spPr>
        <p:txBody>
          <a:bodyPr wrap="square" rtlCol="0">
            <a:spAutoFit/>
          </a:bodyPr>
          <a:lstStyle/>
          <a:p>
            <a:r>
              <a:rPr lang="fr-FR" sz="2000" b="1" spc="-1" dirty="0">
                <a:solidFill>
                  <a:srgbClr val="1F497D"/>
                </a:solidFill>
              </a:rPr>
              <a:t>Dessins de paysages</a:t>
            </a:r>
            <a:endParaRPr lang="fr-FR" sz="2000" spc="-1" dirty="0">
              <a:solidFill>
                <a:srgbClr val="1F497D"/>
              </a:solidFill>
            </a:endParaRPr>
          </a:p>
          <a:p>
            <a:endParaRPr lang="fr-FR" sz="2000" b="1" spc="-1" dirty="0">
              <a:solidFill>
                <a:srgbClr val="1F497D"/>
              </a:solidFill>
            </a:endParaRPr>
          </a:p>
          <a:p>
            <a:r>
              <a:rPr lang="fr-FR" sz="2000" b="1" spc="-1" dirty="0">
                <a:solidFill>
                  <a:srgbClr val="1F497D"/>
                </a:solidFill>
              </a:rPr>
              <a:t>Vente de cartes de pêche </a:t>
            </a:r>
            <a:r>
              <a:rPr lang="fr-FR" sz="2000" spc="-1" dirty="0">
                <a:solidFill>
                  <a:srgbClr val="1F497D"/>
                </a:solidFill>
              </a:rPr>
              <a:t>pour pallier au braconnage</a:t>
            </a:r>
          </a:p>
          <a:p>
            <a:endParaRPr lang="fr-FR" sz="2000" spc="-1" dirty="0">
              <a:solidFill>
                <a:srgbClr val="1F497D"/>
              </a:solidFill>
            </a:endParaRPr>
          </a:p>
          <a:p>
            <a:r>
              <a:rPr lang="fr-FR" sz="2000" b="1" spc="-1" dirty="0">
                <a:solidFill>
                  <a:srgbClr val="1F497D"/>
                </a:solidFill>
              </a:rPr>
              <a:t>Pique niquer et faire du sport </a:t>
            </a:r>
            <a:r>
              <a:rPr lang="fr-FR" sz="2000" spc="-1" dirty="0">
                <a:solidFill>
                  <a:srgbClr val="1F497D"/>
                </a:solidFill>
              </a:rPr>
              <a:t>au sein de l’aire éducative</a:t>
            </a:r>
          </a:p>
          <a:p>
            <a:endParaRPr lang="fr-FR" sz="2000" spc="-1" dirty="0">
              <a:solidFill>
                <a:srgbClr val="1F497D"/>
              </a:solidFill>
            </a:endParaRPr>
          </a:p>
          <a:p>
            <a:r>
              <a:rPr lang="fr-FR" sz="2000" b="1" spc="-1" dirty="0">
                <a:solidFill>
                  <a:srgbClr val="1F497D"/>
                </a:solidFill>
              </a:rPr>
              <a:t>Session de partage avec les anciens </a:t>
            </a:r>
            <a:r>
              <a:rPr lang="fr-FR" sz="2000" spc="-1" dirty="0">
                <a:solidFill>
                  <a:srgbClr val="1F497D"/>
                </a:solidFill>
              </a:rPr>
              <a:t>du quartiers sur l’histoire et la culture de l’île</a:t>
            </a:r>
          </a:p>
          <a:p>
            <a:endParaRPr lang="fr-FR" sz="2000" spc="-1" dirty="0">
              <a:solidFill>
                <a:srgbClr val="1F497D"/>
              </a:solidFill>
            </a:endParaRPr>
          </a:p>
          <a:p>
            <a:endParaRPr lang="fr-FR" sz="2000" spc="-1" dirty="0">
              <a:solidFill>
                <a:srgbClr val="1F497D"/>
              </a:solidFill>
            </a:endParaRPr>
          </a:p>
          <a:p>
            <a:endParaRPr lang="fr-FR" sz="2000" spc="-1" dirty="0">
              <a:solidFill>
                <a:srgbClr val="1F497D"/>
              </a:solidFill>
            </a:endParaRPr>
          </a:p>
          <a:p>
            <a:endParaRPr lang="fr-FR" sz="2000" spc="-1" dirty="0">
              <a:solidFill>
                <a:srgbClr val="1F497D"/>
              </a:solidFill>
            </a:endParaRPr>
          </a:p>
          <a:p>
            <a:endParaRPr lang="fr-FR" sz="2000" spc="-1" dirty="0">
              <a:solidFill>
                <a:srgbClr val="1F497D"/>
              </a:solidFill>
            </a:endParaRPr>
          </a:p>
        </p:txBody>
      </p:sp>
      <p:pic>
        <p:nvPicPr>
          <p:cNvPr id="3" name="Image 2">
            <a:extLst>
              <a:ext uri="{FF2B5EF4-FFF2-40B4-BE49-F238E27FC236}">
                <a16:creationId xmlns:a16="http://schemas.microsoft.com/office/drawing/2014/main" id="{6965F96A-B236-4B43-A9A0-C32B954E9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61" y="1588207"/>
            <a:ext cx="3422874" cy="2567155"/>
          </a:xfrm>
          <a:prstGeom prst="rect">
            <a:avLst/>
          </a:prstGeom>
        </p:spPr>
      </p:pic>
      <p:pic>
        <p:nvPicPr>
          <p:cNvPr id="10" name="Image 9">
            <a:extLst>
              <a:ext uri="{FF2B5EF4-FFF2-40B4-BE49-F238E27FC236}">
                <a16:creationId xmlns:a16="http://schemas.microsoft.com/office/drawing/2014/main" id="{9EBE1DCE-9BEB-483A-AE10-1B89F90D43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760" y="4155362"/>
            <a:ext cx="3422875" cy="2568921"/>
          </a:xfrm>
          <a:prstGeom prst="rect">
            <a:avLst/>
          </a:prstGeom>
        </p:spPr>
      </p:pic>
    </p:spTree>
    <p:extLst>
      <p:ext uri="{BB962C8B-B14F-4D97-AF65-F5344CB8AC3E}">
        <p14:creationId xmlns:p14="http://schemas.microsoft.com/office/powerpoint/2010/main" val="7191692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2"/>
          <p:cNvSpPr/>
          <p:nvPr/>
        </p:nvSpPr>
        <p:spPr>
          <a:xfrm>
            <a:off x="446760" y="4012920"/>
            <a:ext cx="1508760" cy="14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 Connaissance</a:t>
            </a:r>
            <a:endParaRPr lang="fr-FR" sz="1800" b="0" strike="noStrike" spc="-1">
              <a:latin typeface="Arial"/>
            </a:endParaRPr>
          </a:p>
          <a:p>
            <a:pPr>
              <a:lnSpc>
                <a:spcPct val="100000"/>
              </a:lnSpc>
            </a:pPr>
            <a:r>
              <a:rPr lang="fr-FR" sz="1800" b="0" strike="noStrike" spc="-1">
                <a:solidFill>
                  <a:srgbClr val="FFFFFF"/>
                </a:solidFill>
                <a:latin typeface="Arial"/>
                <a:ea typeface="ＭＳ Ｐゴシック"/>
              </a:rPr>
              <a:t>    &amp; expertise</a:t>
            </a:r>
            <a:endParaRPr lang="fr-FR" sz="1800" b="0" strike="noStrike" spc="-1">
              <a:latin typeface="Arial"/>
            </a:endParaRPr>
          </a:p>
        </p:txBody>
      </p:sp>
      <p:sp>
        <p:nvSpPr>
          <p:cNvPr id="6" name="Titre 1">
            <a:extLst>
              <a:ext uri="{FF2B5EF4-FFF2-40B4-BE49-F238E27FC236}">
                <a16:creationId xmlns:a16="http://schemas.microsoft.com/office/drawing/2014/main" id="{C62FA21F-BC16-43DC-BD9E-88562DB46DF9}"/>
              </a:ext>
            </a:extLst>
          </p:cNvPr>
          <p:cNvSpPr>
            <a:spLocks noGrp="1"/>
          </p:cNvSpPr>
          <p:nvPr>
            <p:ph type="title"/>
          </p:nvPr>
        </p:nvSpPr>
        <p:spPr>
          <a:xfrm>
            <a:off x="728870" y="192673"/>
            <a:ext cx="6122504" cy="1280890"/>
          </a:xfrm>
        </p:spPr>
        <p:txBody>
          <a:bodyPr/>
          <a:lstStyle/>
          <a:p>
            <a:r>
              <a:rPr lang="fr-FR" sz="4800" dirty="0">
                <a:solidFill>
                  <a:schemeClr val="accent1">
                    <a:lumMod val="50000"/>
                  </a:schemeClr>
                </a:solidFill>
              </a:rPr>
              <a:t>Retour d’expériences</a:t>
            </a:r>
            <a:br>
              <a:rPr lang="fr-FR" sz="4800" dirty="0">
                <a:solidFill>
                  <a:schemeClr val="accent1">
                    <a:lumMod val="50000"/>
                  </a:schemeClr>
                </a:solidFill>
              </a:rPr>
            </a:br>
            <a:r>
              <a:rPr lang="fr-FR" sz="2000" dirty="0">
                <a:solidFill>
                  <a:schemeClr val="accent1">
                    <a:lumMod val="50000"/>
                  </a:schemeClr>
                </a:solidFill>
              </a:rPr>
              <a:t>Concrètement qu’est ce qu’on peut faire? </a:t>
            </a:r>
            <a:br>
              <a:rPr lang="fr-FR" sz="2000" dirty="0">
                <a:solidFill>
                  <a:schemeClr val="accent1">
                    <a:lumMod val="50000"/>
                  </a:schemeClr>
                </a:solidFill>
              </a:rPr>
            </a:br>
            <a:r>
              <a:rPr lang="fr-FR" sz="2000" dirty="0">
                <a:solidFill>
                  <a:schemeClr val="accent1">
                    <a:lumMod val="50000"/>
                  </a:schemeClr>
                </a:solidFill>
              </a:rPr>
              <a:t>Tout ce que les élèves souhaitent!</a:t>
            </a:r>
            <a:endParaRPr lang="fr-FR" sz="4800" dirty="0">
              <a:solidFill>
                <a:schemeClr val="accent1">
                  <a:lumMod val="50000"/>
                </a:schemeClr>
              </a:solidFill>
            </a:endParaRPr>
          </a:p>
        </p:txBody>
      </p:sp>
      <p:pic>
        <p:nvPicPr>
          <p:cNvPr id="7" name="Image 6">
            <a:extLst>
              <a:ext uri="{FF2B5EF4-FFF2-40B4-BE49-F238E27FC236}">
                <a16:creationId xmlns:a16="http://schemas.microsoft.com/office/drawing/2014/main" id="{56F6C122-5792-4D21-BCE0-A06C1AD47EE1}"/>
              </a:ext>
            </a:extLst>
          </p:cNvPr>
          <p:cNvPicPr>
            <a:picLocks noChangeAspect="1"/>
          </p:cNvPicPr>
          <p:nvPr/>
        </p:nvPicPr>
        <p:blipFill rotWithShape="1">
          <a:blip r:embed="rId3"/>
          <a:srcRect l="45246" t="30076" r="47391" b="53748"/>
          <a:stretch/>
        </p:blipFill>
        <p:spPr>
          <a:xfrm>
            <a:off x="8212975" y="5668509"/>
            <a:ext cx="931025" cy="1198632"/>
          </a:xfrm>
          <a:prstGeom prst="rect">
            <a:avLst/>
          </a:prstGeom>
        </p:spPr>
      </p:pic>
      <p:pic>
        <p:nvPicPr>
          <p:cNvPr id="8" name="Image 7">
            <a:extLst>
              <a:ext uri="{FF2B5EF4-FFF2-40B4-BE49-F238E27FC236}">
                <a16:creationId xmlns:a16="http://schemas.microsoft.com/office/drawing/2014/main" id="{8D8D038A-6CFB-4837-8EED-8A3566994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sp>
        <p:nvSpPr>
          <p:cNvPr id="13" name="ZoneTexte 12">
            <a:extLst>
              <a:ext uri="{FF2B5EF4-FFF2-40B4-BE49-F238E27FC236}">
                <a16:creationId xmlns:a16="http://schemas.microsoft.com/office/drawing/2014/main" id="{CDBEF2D2-FD46-49C2-9FA7-A749307FB074}"/>
              </a:ext>
            </a:extLst>
          </p:cNvPr>
          <p:cNvSpPr txBox="1"/>
          <p:nvPr/>
        </p:nvSpPr>
        <p:spPr>
          <a:xfrm>
            <a:off x="4568627" y="1937579"/>
            <a:ext cx="3644348" cy="4708981"/>
          </a:xfrm>
          <a:prstGeom prst="rect">
            <a:avLst/>
          </a:prstGeom>
          <a:noFill/>
        </p:spPr>
        <p:txBody>
          <a:bodyPr wrap="square" rtlCol="0">
            <a:spAutoFit/>
          </a:bodyPr>
          <a:lstStyle/>
          <a:p>
            <a:pPr algn="just"/>
            <a:r>
              <a:rPr lang="fr-FR" sz="2000" b="1" spc="-1" dirty="0">
                <a:solidFill>
                  <a:srgbClr val="1F497D"/>
                </a:solidFill>
              </a:rPr>
              <a:t>Création d’un arbre à souhait </a:t>
            </a:r>
            <a:r>
              <a:rPr lang="fr-FR" sz="2000" spc="-1" dirty="0">
                <a:solidFill>
                  <a:srgbClr val="1F497D"/>
                </a:solidFill>
              </a:rPr>
              <a:t>avec les désirs des enfants</a:t>
            </a:r>
          </a:p>
          <a:p>
            <a:endParaRPr lang="fr-FR" sz="2000" b="1" spc="-1" dirty="0">
              <a:solidFill>
                <a:srgbClr val="1F497D"/>
              </a:solidFill>
            </a:endParaRPr>
          </a:p>
          <a:p>
            <a:pPr algn="just"/>
            <a:r>
              <a:rPr lang="fr-FR" sz="2000" b="1" spc="-1" dirty="0">
                <a:solidFill>
                  <a:srgbClr val="1F497D"/>
                </a:solidFill>
              </a:rPr>
              <a:t>Baptême de plongée, </a:t>
            </a:r>
            <a:r>
              <a:rPr lang="fr-FR" sz="2000" spc="-1" dirty="0">
                <a:solidFill>
                  <a:srgbClr val="1F497D"/>
                </a:solidFill>
              </a:rPr>
              <a:t>sorties en palme-masque-tubas </a:t>
            </a:r>
          </a:p>
          <a:p>
            <a:pPr algn="just"/>
            <a:endParaRPr lang="fr-FR" sz="2000" b="1" spc="-1" dirty="0">
              <a:solidFill>
                <a:srgbClr val="1F497D"/>
              </a:solidFill>
            </a:endParaRPr>
          </a:p>
          <a:p>
            <a:pPr algn="just"/>
            <a:r>
              <a:rPr lang="fr-FR" sz="2000" b="1" spc="-1" dirty="0">
                <a:solidFill>
                  <a:srgbClr val="1F497D"/>
                </a:solidFill>
              </a:rPr>
              <a:t>Rencontre avec les botanistes</a:t>
            </a:r>
          </a:p>
          <a:p>
            <a:endParaRPr lang="fr-FR" sz="2000" b="1" spc="-1" dirty="0">
              <a:solidFill>
                <a:srgbClr val="1F497D"/>
              </a:solidFill>
            </a:endParaRPr>
          </a:p>
          <a:p>
            <a:pPr algn="just"/>
            <a:r>
              <a:rPr lang="fr-FR" sz="2000" b="1" spc="-1" dirty="0">
                <a:solidFill>
                  <a:srgbClr val="1F497D"/>
                </a:solidFill>
              </a:rPr>
              <a:t>Evènement </a:t>
            </a:r>
            <a:r>
              <a:rPr lang="fr-FR" sz="2000" spc="-1" dirty="0">
                <a:solidFill>
                  <a:srgbClr val="1F497D"/>
                </a:solidFill>
              </a:rPr>
              <a:t>avec Thomas Pesquet, et les artistes locaux</a:t>
            </a:r>
          </a:p>
          <a:p>
            <a:endParaRPr lang="fr-FR" sz="2000" spc="-1" dirty="0">
              <a:solidFill>
                <a:srgbClr val="1F497D"/>
              </a:solidFill>
            </a:endParaRPr>
          </a:p>
          <a:p>
            <a:endParaRPr lang="fr-FR" sz="2000" spc="-1" dirty="0">
              <a:solidFill>
                <a:srgbClr val="1F497D"/>
              </a:solidFill>
            </a:endParaRPr>
          </a:p>
          <a:p>
            <a:endParaRPr lang="fr-FR" sz="2000" spc="-1" dirty="0">
              <a:solidFill>
                <a:srgbClr val="1F497D"/>
              </a:solidFill>
            </a:endParaRPr>
          </a:p>
        </p:txBody>
      </p:sp>
      <p:pic>
        <p:nvPicPr>
          <p:cNvPr id="4" name="Image 3">
            <a:extLst>
              <a:ext uri="{FF2B5EF4-FFF2-40B4-BE49-F238E27FC236}">
                <a16:creationId xmlns:a16="http://schemas.microsoft.com/office/drawing/2014/main" id="{70A00EA0-F095-4A74-8B0D-072D246841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09" y="1746003"/>
            <a:ext cx="3298959" cy="2197158"/>
          </a:xfrm>
          <a:prstGeom prst="rect">
            <a:avLst/>
          </a:prstGeom>
        </p:spPr>
      </p:pic>
      <p:pic>
        <p:nvPicPr>
          <p:cNvPr id="9" name="Image 8">
            <a:extLst>
              <a:ext uri="{FF2B5EF4-FFF2-40B4-BE49-F238E27FC236}">
                <a16:creationId xmlns:a16="http://schemas.microsoft.com/office/drawing/2014/main" id="{F54616C8-CA30-4D15-BE84-E40D2342BD7C}"/>
              </a:ext>
            </a:extLst>
          </p:cNvPr>
          <p:cNvPicPr>
            <a:picLocks noChangeAspect="1"/>
          </p:cNvPicPr>
          <p:nvPr/>
        </p:nvPicPr>
        <p:blipFill rotWithShape="1">
          <a:blip r:embed="rId6">
            <a:extLst>
              <a:ext uri="{28A0092B-C50C-407E-A947-70E740481C1C}">
                <a14:useLocalDpi xmlns:a14="http://schemas.microsoft.com/office/drawing/2010/main" val="0"/>
              </a:ext>
            </a:extLst>
          </a:blip>
          <a:srcRect l="11938" r="13298"/>
          <a:stretch/>
        </p:blipFill>
        <p:spPr>
          <a:xfrm>
            <a:off x="375672" y="4032227"/>
            <a:ext cx="3401197" cy="2514512"/>
          </a:xfrm>
          <a:prstGeom prst="rect">
            <a:avLst/>
          </a:prstGeom>
        </p:spPr>
      </p:pic>
    </p:spTree>
    <p:extLst>
      <p:ext uri="{BB962C8B-B14F-4D97-AF65-F5344CB8AC3E}">
        <p14:creationId xmlns:p14="http://schemas.microsoft.com/office/powerpoint/2010/main" val="653382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112876" y="3555982"/>
            <a:ext cx="7831716"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pc="-1" dirty="0">
              <a:solidFill>
                <a:srgbClr val="44546A"/>
              </a:solidFill>
              <a:latin typeface="Arial"/>
            </a:endParaRPr>
          </a:p>
          <a:p>
            <a:pPr>
              <a:lnSpc>
                <a:spcPct val="100000"/>
              </a:lnSpc>
            </a:pPr>
            <a:r>
              <a:rPr lang="fr-FR" b="1" spc="-1" dirty="0">
                <a:solidFill>
                  <a:srgbClr val="44546A"/>
                </a:solidFill>
                <a:latin typeface="Arial"/>
              </a:rPr>
              <a:t>Manon Mauvais</a:t>
            </a:r>
            <a:br>
              <a:rPr lang="fr-FR" spc="-1" dirty="0">
                <a:solidFill>
                  <a:srgbClr val="44546A"/>
                </a:solidFill>
                <a:latin typeface="Arial"/>
              </a:rPr>
            </a:br>
            <a:r>
              <a:rPr lang="fr-FR" spc="-1" dirty="0">
                <a:solidFill>
                  <a:srgbClr val="44546A"/>
                </a:solidFill>
                <a:latin typeface="Arial"/>
              </a:rPr>
              <a:t>Chargée de mission Mobilisation Citoyenne et Partenariats pour l'océan Indien</a:t>
            </a:r>
            <a:br>
              <a:rPr lang="fr-FR" spc="-1" dirty="0">
                <a:solidFill>
                  <a:srgbClr val="44546A"/>
                </a:solidFill>
                <a:latin typeface="Arial"/>
              </a:rPr>
            </a:br>
            <a:r>
              <a:rPr lang="fr-FR" spc="-1" dirty="0">
                <a:solidFill>
                  <a:srgbClr val="44546A"/>
                </a:solidFill>
                <a:latin typeface="Arial"/>
              </a:rPr>
              <a:t>0693669710</a:t>
            </a:r>
            <a:br>
              <a:rPr lang="fr-FR" spc="-1" dirty="0">
                <a:solidFill>
                  <a:srgbClr val="44546A"/>
                </a:solidFill>
                <a:latin typeface="Arial"/>
              </a:rPr>
            </a:br>
            <a:r>
              <a:rPr lang="fr-FR" spc="-1" dirty="0">
                <a:solidFill>
                  <a:srgbClr val="44546A"/>
                </a:solidFill>
                <a:latin typeface="Arial"/>
                <a:hlinkClick r:id="rId2">
                  <a:extLst>
                    <a:ext uri="{A12FA001-AC4F-418D-AE19-62706E023703}">
                      <ahyp:hlinkClr xmlns:ahyp="http://schemas.microsoft.com/office/drawing/2018/hyperlinkcolor" val="tx"/>
                    </a:ext>
                  </a:extLst>
                </a:hlinkClick>
              </a:rPr>
              <a:t>manon.mauvais@ofb.gouv.fr</a:t>
            </a:r>
            <a:br>
              <a:rPr lang="fr-FR" dirty="0"/>
            </a:br>
            <a:endParaRPr lang="fr-FR" sz="2400" b="0" strike="noStrike" spc="-1" dirty="0">
              <a:latin typeface="Arial"/>
            </a:endParaRPr>
          </a:p>
          <a:p>
            <a:pPr>
              <a:lnSpc>
                <a:spcPct val="100000"/>
              </a:lnSpc>
            </a:pPr>
            <a:endParaRPr lang="fr-FR" sz="2400" b="0" strike="noStrike" spc="-1" dirty="0">
              <a:latin typeface="Arial"/>
            </a:endParaRPr>
          </a:p>
        </p:txBody>
      </p:sp>
      <p:pic>
        <p:nvPicPr>
          <p:cNvPr id="3" name="Image 2">
            <a:extLst>
              <a:ext uri="{FF2B5EF4-FFF2-40B4-BE49-F238E27FC236}">
                <a16:creationId xmlns:a16="http://schemas.microsoft.com/office/drawing/2014/main" id="{A11684E4-5C85-44D4-A4EF-0BD60A8F5762}"/>
              </a:ext>
            </a:extLst>
          </p:cNvPr>
          <p:cNvPicPr>
            <a:picLocks noChangeAspect="1"/>
          </p:cNvPicPr>
          <p:nvPr/>
        </p:nvPicPr>
        <p:blipFill rotWithShape="1">
          <a:blip r:embed="rId3"/>
          <a:srcRect l="45246" t="30076" r="47391" b="53748"/>
          <a:stretch/>
        </p:blipFill>
        <p:spPr>
          <a:xfrm>
            <a:off x="8212975" y="5668509"/>
            <a:ext cx="931025" cy="1198632"/>
          </a:xfrm>
          <a:prstGeom prst="rect">
            <a:avLst/>
          </a:prstGeom>
        </p:spPr>
      </p:pic>
      <p:pic>
        <p:nvPicPr>
          <p:cNvPr id="4" name="Image 3">
            <a:extLst>
              <a:ext uri="{FF2B5EF4-FFF2-40B4-BE49-F238E27FC236}">
                <a16:creationId xmlns:a16="http://schemas.microsoft.com/office/drawing/2014/main" id="{F481CA5F-020B-4967-9524-E75A0FF9B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2"/>
          <p:cNvSpPr/>
          <p:nvPr/>
        </p:nvSpPr>
        <p:spPr>
          <a:xfrm>
            <a:off x="446760" y="4012920"/>
            <a:ext cx="1508760" cy="14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 Connaissance</a:t>
            </a:r>
            <a:endParaRPr lang="fr-FR" sz="1800" b="0" strike="noStrike" spc="-1">
              <a:latin typeface="Arial"/>
            </a:endParaRPr>
          </a:p>
          <a:p>
            <a:pPr>
              <a:lnSpc>
                <a:spcPct val="100000"/>
              </a:lnSpc>
            </a:pPr>
            <a:r>
              <a:rPr lang="fr-FR" sz="1800" b="0" strike="noStrike" spc="-1">
                <a:solidFill>
                  <a:srgbClr val="FFFFFF"/>
                </a:solidFill>
                <a:latin typeface="Arial"/>
                <a:ea typeface="ＭＳ Ｐゴシック"/>
              </a:rPr>
              <a:t>    &amp; expertise</a:t>
            </a:r>
            <a:endParaRPr lang="fr-FR" sz="1800" b="0" strike="noStrike" spc="-1">
              <a:latin typeface="Arial"/>
            </a:endParaRPr>
          </a:p>
        </p:txBody>
      </p:sp>
      <p:sp>
        <p:nvSpPr>
          <p:cNvPr id="132" name="CustomShape 3"/>
          <p:cNvSpPr/>
          <p:nvPr/>
        </p:nvSpPr>
        <p:spPr>
          <a:xfrm>
            <a:off x="3263760" y="4012920"/>
            <a:ext cx="172800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Police de l’environnement</a:t>
            </a:r>
            <a:endParaRPr lang="fr-FR" sz="1800" b="0" strike="noStrike" spc="-1">
              <a:latin typeface="Arial"/>
            </a:endParaRPr>
          </a:p>
        </p:txBody>
      </p:sp>
      <p:sp>
        <p:nvSpPr>
          <p:cNvPr id="133" name="TextShape 4"/>
          <p:cNvSpPr txBox="1"/>
          <p:nvPr/>
        </p:nvSpPr>
        <p:spPr>
          <a:xfrm>
            <a:off x="446760" y="2042556"/>
            <a:ext cx="8376606" cy="3861084"/>
          </a:xfrm>
          <a:prstGeom prst="rect">
            <a:avLst/>
          </a:prstGeom>
          <a:noFill/>
          <a:ln>
            <a:noFill/>
          </a:ln>
        </p:spPr>
        <p:txBody>
          <a:bodyPr/>
          <a:lstStyle/>
          <a:p>
            <a:endParaRPr lang="fr-FR" sz="2400" spc="-1" dirty="0">
              <a:solidFill>
                <a:srgbClr val="1F497D"/>
              </a:solidFill>
            </a:endParaRPr>
          </a:p>
        </p:txBody>
      </p:sp>
      <p:sp>
        <p:nvSpPr>
          <p:cNvPr id="6" name="Titre 1">
            <a:extLst>
              <a:ext uri="{FF2B5EF4-FFF2-40B4-BE49-F238E27FC236}">
                <a16:creationId xmlns:a16="http://schemas.microsoft.com/office/drawing/2014/main" id="{C62FA21F-BC16-43DC-BD9E-88562DB46DF9}"/>
              </a:ext>
            </a:extLst>
          </p:cNvPr>
          <p:cNvSpPr>
            <a:spLocks noGrp="1"/>
          </p:cNvSpPr>
          <p:nvPr>
            <p:ph type="title"/>
          </p:nvPr>
        </p:nvSpPr>
        <p:spPr>
          <a:xfrm>
            <a:off x="1718905" y="4997240"/>
            <a:ext cx="6494070" cy="1308358"/>
          </a:xfrm>
        </p:spPr>
        <p:txBody>
          <a:bodyPr/>
          <a:lstStyle/>
          <a:p>
            <a:r>
              <a:rPr lang="fr-FR" sz="2000" b="1" dirty="0">
                <a:solidFill>
                  <a:schemeClr val="tx2">
                    <a:lumMod val="75000"/>
                  </a:schemeClr>
                </a:solidFill>
                <a:latin typeface="+mn-lt"/>
                <a:ea typeface="+mn-ea"/>
                <a:cs typeface="+mn-cs"/>
              </a:rPr>
              <a:t>En pratique </a:t>
            </a:r>
            <a:r>
              <a:rPr lang="fr-FR" sz="2000" dirty="0">
                <a:solidFill>
                  <a:schemeClr val="tx2">
                    <a:lumMod val="75000"/>
                  </a:schemeClr>
                </a:solidFill>
                <a:latin typeface="+mn-lt"/>
                <a:ea typeface="+mn-ea"/>
                <a:cs typeface="+mn-cs"/>
              </a:rPr>
              <a:t>: </a:t>
            </a:r>
            <a:br>
              <a:rPr lang="fr-FR" sz="2000" dirty="0">
                <a:solidFill>
                  <a:schemeClr val="tx2">
                    <a:lumMod val="75000"/>
                  </a:schemeClr>
                </a:solidFill>
                <a:latin typeface="+mn-lt"/>
                <a:ea typeface="+mn-ea"/>
                <a:cs typeface="+mn-cs"/>
              </a:rPr>
            </a:br>
            <a:r>
              <a:rPr lang="fr-FR" sz="2000" dirty="0">
                <a:solidFill>
                  <a:schemeClr val="tx2">
                    <a:lumMod val="75000"/>
                  </a:schemeClr>
                </a:solidFill>
                <a:latin typeface="+mn-lt"/>
                <a:ea typeface="+mn-ea"/>
                <a:cs typeface="+mn-cs"/>
              </a:rPr>
              <a:t>5 sorties minimum (10 demi-journées). </a:t>
            </a:r>
            <a:br>
              <a:rPr lang="fr-FR" sz="2000" dirty="0">
                <a:solidFill>
                  <a:schemeClr val="tx2">
                    <a:lumMod val="75000"/>
                  </a:schemeClr>
                </a:solidFill>
                <a:latin typeface="+mn-lt"/>
                <a:ea typeface="+mn-ea"/>
                <a:cs typeface="+mn-cs"/>
              </a:rPr>
            </a:br>
            <a:r>
              <a:rPr lang="fr-FR" sz="2000" dirty="0">
                <a:solidFill>
                  <a:schemeClr val="tx2">
                    <a:lumMod val="75000"/>
                  </a:schemeClr>
                </a:solidFill>
                <a:latin typeface="+mn-lt"/>
                <a:ea typeface="+mn-ea"/>
                <a:cs typeface="+mn-cs"/>
              </a:rPr>
              <a:t>Le référent intervient avec d’autres intervenants.</a:t>
            </a:r>
            <a:br>
              <a:rPr lang="fr-FR" sz="1800" dirty="0">
                <a:solidFill>
                  <a:schemeClr val="tx2">
                    <a:lumMod val="75000"/>
                  </a:schemeClr>
                </a:solidFill>
                <a:latin typeface="+mn-lt"/>
                <a:ea typeface="+mn-ea"/>
                <a:cs typeface="+mn-cs"/>
              </a:rPr>
            </a:br>
            <a:endParaRPr lang="fr-FR" sz="1800" dirty="0">
              <a:solidFill>
                <a:schemeClr val="tx2">
                  <a:lumMod val="75000"/>
                </a:schemeClr>
              </a:solidFill>
              <a:latin typeface="+mn-lt"/>
              <a:ea typeface="+mn-ea"/>
              <a:cs typeface="+mn-cs"/>
            </a:endParaRPr>
          </a:p>
        </p:txBody>
      </p:sp>
      <p:sp>
        <p:nvSpPr>
          <p:cNvPr id="2" name="ZoneTexte 1">
            <a:extLst>
              <a:ext uri="{FF2B5EF4-FFF2-40B4-BE49-F238E27FC236}">
                <a16:creationId xmlns:a16="http://schemas.microsoft.com/office/drawing/2014/main" id="{332607A9-4C89-4138-B7A6-20306910B7A4}"/>
              </a:ext>
            </a:extLst>
          </p:cNvPr>
          <p:cNvSpPr txBox="1"/>
          <p:nvPr/>
        </p:nvSpPr>
        <p:spPr>
          <a:xfrm>
            <a:off x="446759" y="490330"/>
            <a:ext cx="6682911" cy="707886"/>
          </a:xfrm>
          <a:prstGeom prst="rect">
            <a:avLst/>
          </a:prstGeom>
          <a:noFill/>
        </p:spPr>
        <p:txBody>
          <a:bodyPr wrap="square" rtlCol="0">
            <a:spAutoFit/>
          </a:bodyPr>
          <a:lstStyle/>
          <a:p>
            <a:pPr algn="ctr"/>
            <a:r>
              <a:rPr lang="fr-FR" sz="4000" dirty="0">
                <a:solidFill>
                  <a:schemeClr val="tx2">
                    <a:lumMod val="75000"/>
                  </a:schemeClr>
                </a:solidFill>
                <a:latin typeface="+mj-lt"/>
              </a:rPr>
              <a:t>Les aires éducatives en bref</a:t>
            </a:r>
          </a:p>
        </p:txBody>
      </p:sp>
      <p:pic>
        <p:nvPicPr>
          <p:cNvPr id="4" name="Graphique 3" descr="Enfant avec ballon">
            <a:extLst>
              <a:ext uri="{FF2B5EF4-FFF2-40B4-BE49-F238E27FC236}">
                <a16:creationId xmlns:a16="http://schemas.microsoft.com/office/drawing/2014/main" id="{FF58995E-43FA-42CA-8679-94531882DD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861" y="2562951"/>
            <a:ext cx="673279" cy="673279"/>
          </a:xfrm>
          <a:prstGeom prst="rect">
            <a:avLst/>
          </a:prstGeom>
        </p:spPr>
      </p:pic>
      <p:pic>
        <p:nvPicPr>
          <p:cNvPr id="7" name="Graphique 6" descr="Globe terrestre : Europe et Afrique">
            <a:extLst>
              <a:ext uri="{FF2B5EF4-FFF2-40B4-BE49-F238E27FC236}">
                <a16:creationId xmlns:a16="http://schemas.microsoft.com/office/drawing/2014/main" id="{7CA49564-1412-40E5-8CD0-15922BF45E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839" y="1666401"/>
            <a:ext cx="457200" cy="457200"/>
          </a:xfrm>
          <a:prstGeom prst="rect">
            <a:avLst/>
          </a:prstGeom>
        </p:spPr>
      </p:pic>
      <p:sp>
        <p:nvSpPr>
          <p:cNvPr id="8" name="ZoneTexte 7">
            <a:extLst>
              <a:ext uri="{FF2B5EF4-FFF2-40B4-BE49-F238E27FC236}">
                <a16:creationId xmlns:a16="http://schemas.microsoft.com/office/drawing/2014/main" id="{3414DAB6-964F-486C-8F0B-AE4453B1A0A4}"/>
              </a:ext>
            </a:extLst>
          </p:cNvPr>
          <p:cNvSpPr txBox="1"/>
          <p:nvPr/>
        </p:nvSpPr>
        <p:spPr>
          <a:xfrm>
            <a:off x="1718905" y="1664169"/>
            <a:ext cx="4028661" cy="461665"/>
          </a:xfrm>
          <a:prstGeom prst="rect">
            <a:avLst/>
          </a:prstGeom>
          <a:noFill/>
        </p:spPr>
        <p:txBody>
          <a:bodyPr wrap="square" rtlCol="0">
            <a:spAutoFit/>
          </a:bodyPr>
          <a:lstStyle/>
          <a:p>
            <a:r>
              <a:rPr lang="fr-FR" sz="2400" dirty="0">
                <a:solidFill>
                  <a:schemeClr val="tx2">
                    <a:lumMod val="75000"/>
                  </a:schemeClr>
                </a:solidFill>
              </a:rPr>
              <a:t>Terrestre ou marine</a:t>
            </a:r>
          </a:p>
        </p:txBody>
      </p:sp>
      <p:sp>
        <p:nvSpPr>
          <p:cNvPr id="9" name="ZoneTexte 8">
            <a:extLst>
              <a:ext uri="{FF2B5EF4-FFF2-40B4-BE49-F238E27FC236}">
                <a16:creationId xmlns:a16="http://schemas.microsoft.com/office/drawing/2014/main" id="{1E9A4F9A-C951-4FDF-93DE-12C4603826A4}"/>
              </a:ext>
            </a:extLst>
          </p:cNvPr>
          <p:cNvSpPr txBox="1"/>
          <p:nvPr/>
        </p:nvSpPr>
        <p:spPr>
          <a:xfrm>
            <a:off x="1718905" y="2668758"/>
            <a:ext cx="6494070" cy="461665"/>
          </a:xfrm>
          <a:prstGeom prst="rect">
            <a:avLst/>
          </a:prstGeom>
          <a:noFill/>
        </p:spPr>
        <p:txBody>
          <a:bodyPr wrap="square" rtlCol="0">
            <a:spAutoFit/>
          </a:bodyPr>
          <a:lstStyle/>
          <a:p>
            <a:r>
              <a:rPr lang="fr-FR" sz="2400" dirty="0">
                <a:solidFill>
                  <a:schemeClr val="tx2">
                    <a:lumMod val="75000"/>
                  </a:schemeClr>
                </a:solidFill>
              </a:rPr>
              <a:t>Du CM1 à la 3</a:t>
            </a:r>
            <a:r>
              <a:rPr lang="fr-FR" sz="2400" baseline="30000" dirty="0">
                <a:solidFill>
                  <a:schemeClr val="tx2">
                    <a:lumMod val="75000"/>
                  </a:schemeClr>
                </a:solidFill>
              </a:rPr>
              <a:t>ème</a:t>
            </a:r>
            <a:r>
              <a:rPr lang="fr-FR" sz="2400" dirty="0">
                <a:solidFill>
                  <a:schemeClr val="tx2">
                    <a:lumMod val="75000"/>
                  </a:schemeClr>
                </a:solidFill>
              </a:rPr>
              <a:t> </a:t>
            </a:r>
            <a:r>
              <a:rPr lang="fr-FR" sz="2400" i="1" dirty="0">
                <a:solidFill>
                  <a:schemeClr val="tx2">
                    <a:lumMod val="75000"/>
                  </a:schemeClr>
                </a:solidFill>
              </a:rPr>
              <a:t>(et les autres aussi!)</a:t>
            </a:r>
          </a:p>
        </p:txBody>
      </p:sp>
      <p:sp>
        <p:nvSpPr>
          <p:cNvPr id="11" name="ZoneTexte 10">
            <a:extLst>
              <a:ext uri="{FF2B5EF4-FFF2-40B4-BE49-F238E27FC236}">
                <a16:creationId xmlns:a16="http://schemas.microsoft.com/office/drawing/2014/main" id="{4AF96A2D-E121-414E-AEB0-750B32E79B8C}"/>
              </a:ext>
            </a:extLst>
          </p:cNvPr>
          <p:cNvSpPr txBox="1"/>
          <p:nvPr/>
        </p:nvSpPr>
        <p:spPr>
          <a:xfrm>
            <a:off x="1718905" y="3385286"/>
            <a:ext cx="6920718" cy="1384995"/>
          </a:xfrm>
          <a:prstGeom prst="rect">
            <a:avLst/>
          </a:prstGeom>
          <a:noFill/>
        </p:spPr>
        <p:txBody>
          <a:bodyPr wrap="square" rtlCol="0">
            <a:spAutoFit/>
          </a:bodyPr>
          <a:lstStyle/>
          <a:p>
            <a:r>
              <a:rPr lang="fr-FR" sz="2400" b="1" dirty="0">
                <a:solidFill>
                  <a:schemeClr val="tx2">
                    <a:lumMod val="75000"/>
                  </a:schemeClr>
                </a:solidFill>
              </a:rPr>
              <a:t>Les conditions d’inscription </a:t>
            </a:r>
            <a:r>
              <a:rPr lang="fr-FR" sz="2000" dirty="0">
                <a:solidFill>
                  <a:schemeClr val="tx2">
                    <a:lumMod val="75000"/>
                  </a:schemeClr>
                </a:solidFill>
              </a:rPr>
              <a:t>: </a:t>
            </a:r>
            <a:br>
              <a:rPr lang="fr-FR" sz="2000" dirty="0">
                <a:solidFill>
                  <a:schemeClr val="tx2">
                    <a:lumMod val="75000"/>
                  </a:schemeClr>
                </a:solidFill>
              </a:rPr>
            </a:br>
            <a:r>
              <a:rPr lang="fr-FR" sz="2000" dirty="0">
                <a:solidFill>
                  <a:schemeClr val="tx2">
                    <a:lumMod val="75000"/>
                  </a:schemeClr>
                </a:solidFill>
              </a:rPr>
              <a:t>Être une école et avoir des sites potentiels</a:t>
            </a:r>
            <a:br>
              <a:rPr lang="fr-FR" sz="2000" dirty="0">
                <a:solidFill>
                  <a:schemeClr val="tx2">
                    <a:lumMod val="75000"/>
                  </a:schemeClr>
                </a:solidFill>
              </a:rPr>
            </a:br>
            <a:r>
              <a:rPr lang="fr-FR" sz="2000" dirty="0">
                <a:solidFill>
                  <a:schemeClr val="tx2">
                    <a:lumMod val="75000"/>
                  </a:schemeClr>
                </a:solidFill>
              </a:rPr>
              <a:t>Un partenariat avec un référent (</a:t>
            </a:r>
            <a:r>
              <a:rPr lang="fr-FR" sz="2000" i="1" dirty="0">
                <a:solidFill>
                  <a:schemeClr val="tx2">
                    <a:lumMod val="75000"/>
                  </a:schemeClr>
                </a:solidFill>
              </a:rPr>
              <a:t>exemple : association</a:t>
            </a:r>
            <a:r>
              <a:rPr lang="fr-FR" sz="2000" dirty="0">
                <a:solidFill>
                  <a:schemeClr val="tx2">
                    <a:lumMod val="75000"/>
                  </a:schemeClr>
                </a:solidFill>
              </a:rPr>
              <a:t>)</a:t>
            </a:r>
            <a:br>
              <a:rPr lang="fr-FR" sz="2000" dirty="0">
                <a:solidFill>
                  <a:schemeClr val="tx2">
                    <a:lumMod val="75000"/>
                  </a:schemeClr>
                </a:solidFill>
              </a:rPr>
            </a:br>
            <a:r>
              <a:rPr lang="fr-FR" sz="2000" dirty="0">
                <a:solidFill>
                  <a:schemeClr val="tx2">
                    <a:lumMod val="75000"/>
                  </a:schemeClr>
                </a:solidFill>
              </a:rPr>
              <a:t>Des pistes de financement</a:t>
            </a:r>
          </a:p>
        </p:txBody>
      </p:sp>
      <p:pic>
        <p:nvPicPr>
          <p:cNvPr id="15" name="Graphique 14" descr="Presse-papiers">
            <a:extLst>
              <a:ext uri="{FF2B5EF4-FFF2-40B4-BE49-F238E27FC236}">
                <a16:creationId xmlns:a16="http://schemas.microsoft.com/office/drawing/2014/main" id="{083F0E80-A38F-49BA-A039-B1451FB6DD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6740" y="3589805"/>
            <a:ext cx="914400" cy="914400"/>
          </a:xfrm>
          <a:prstGeom prst="rect">
            <a:avLst/>
          </a:prstGeom>
        </p:spPr>
      </p:pic>
      <p:pic>
        <p:nvPicPr>
          <p:cNvPr id="17" name="Graphique 16" descr="Enfants">
            <a:extLst>
              <a:ext uri="{FF2B5EF4-FFF2-40B4-BE49-F238E27FC236}">
                <a16:creationId xmlns:a16="http://schemas.microsoft.com/office/drawing/2014/main" id="{C8FDABA2-C525-40A4-AE29-C66288C583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4239" y="5194219"/>
            <a:ext cx="914400" cy="914400"/>
          </a:xfrm>
          <a:prstGeom prst="rect">
            <a:avLst/>
          </a:prstGeom>
        </p:spPr>
      </p:pic>
      <p:pic>
        <p:nvPicPr>
          <p:cNvPr id="21" name="Image 20">
            <a:extLst>
              <a:ext uri="{FF2B5EF4-FFF2-40B4-BE49-F238E27FC236}">
                <a16:creationId xmlns:a16="http://schemas.microsoft.com/office/drawing/2014/main" id="{78A6CB10-E936-4796-B6CA-465FEE56CC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pic>
        <p:nvPicPr>
          <p:cNvPr id="18" name="Image 17">
            <a:extLst>
              <a:ext uri="{FF2B5EF4-FFF2-40B4-BE49-F238E27FC236}">
                <a16:creationId xmlns:a16="http://schemas.microsoft.com/office/drawing/2014/main" id="{6737AB35-C2D6-4794-ADF6-BA383EAA813D}"/>
              </a:ext>
            </a:extLst>
          </p:cNvPr>
          <p:cNvPicPr>
            <a:picLocks noChangeAspect="1"/>
          </p:cNvPicPr>
          <p:nvPr/>
        </p:nvPicPr>
        <p:blipFill rotWithShape="1">
          <a:blip r:embed="rId12"/>
          <a:srcRect l="45246" t="30076" r="47391" b="53748"/>
          <a:stretch/>
        </p:blipFill>
        <p:spPr>
          <a:xfrm>
            <a:off x="8212975" y="5668509"/>
            <a:ext cx="931025" cy="119863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2"/>
          <p:cNvSpPr/>
          <p:nvPr/>
        </p:nvSpPr>
        <p:spPr>
          <a:xfrm>
            <a:off x="446760" y="4012920"/>
            <a:ext cx="1508760" cy="14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 Connaissance</a:t>
            </a:r>
            <a:endParaRPr lang="fr-FR" sz="1800" b="0" strike="noStrike" spc="-1">
              <a:latin typeface="Arial"/>
            </a:endParaRPr>
          </a:p>
          <a:p>
            <a:pPr>
              <a:lnSpc>
                <a:spcPct val="100000"/>
              </a:lnSpc>
            </a:pPr>
            <a:r>
              <a:rPr lang="fr-FR" sz="1800" b="0" strike="noStrike" spc="-1">
                <a:solidFill>
                  <a:srgbClr val="FFFFFF"/>
                </a:solidFill>
                <a:latin typeface="Arial"/>
                <a:ea typeface="ＭＳ Ｐゴシック"/>
              </a:rPr>
              <a:t>    &amp; expertise</a:t>
            </a:r>
            <a:endParaRPr lang="fr-FR" sz="1800" b="0" strike="noStrike" spc="-1">
              <a:latin typeface="Arial"/>
            </a:endParaRPr>
          </a:p>
        </p:txBody>
      </p:sp>
      <p:sp>
        <p:nvSpPr>
          <p:cNvPr id="132" name="CustomShape 3"/>
          <p:cNvSpPr/>
          <p:nvPr/>
        </p:nvSpPr>
        <p:spPr>
          <a:xfrm>
            <a:off x="3263760" y="4012920"/>
            <a:ext cx="172800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Police de l’environnement</a:t>
            </a:r>
            <a:endParaRPr lang="fr-FR" sz="1800" b="0" strike="noStrike" spc="-1">
              <a:latin typeface="Arial"/>
            </a:endParaRPr>
          </a:p>
        </p:txBody>
      </p:sp>
      <p:sp>
        <p:nvSpPr>
          <p:cNvPr id="133" name="TextShape 4"/>
          <p:cNvSpPr txBox="1"/>
          <p:nvPr/>
        </p:nvSpPr>
        <p:spPr>
          <a:xfrm>
            <a:off x="446760" y="2014330"/>
            <a:ext cx="8645236" cy="4300471"/>
          </a:xfrm>
          <a:prstGeom prst="rect">
            <a:avLst/>
          </a:prstGeom>
          <a:noFill/>
          <a:ln>
            <a:noFill/>
          </a:ln>
        </p:spPr>
        <p:txBody>
          <a:bodyPr/>
          <a:lstStyle/>
          <a:p>
            <a:endParaRPr lang="fr-FR" dirty="0">
              <a:solidFill>
                <a:schemeClr val="accent1">
                  <a:lumMod val="50000"/>
                </a:schemeClr>
              </a:solidFill>
            </a:endParaRPr>
          </a:p>
        </p:txBody>
      </p:sp>
      <p:sp>
        <p:nvSpPr>
          <p:cNvPr id="6" name="Titre 1">
            <a:extLst>
              <a:ext uri="{FF2B5EF4-FFF2-40B4-BE49-F238E27FC236}">
                <a16:creationId xmlns:a16="http://schemas.microsoft.com/office/drawing/2014/main" id="{C62FA21F-BC16-43DC-BD9E-88562DB46DF9}"/>
              </a:ext>
            </a:extLst>
          </p:cNvPr>
          <p:cNvSpPr>
            <a:spLocks noGrp="1"/>
          </p:cNvSpPr>
          <p:nvPr>
            <p:ph type="title"/>
          </p:nvPr>
        </p:nvSpPr>
        <p:spPr>
          <a:xfrm>
            <a:off x="446760" y="743755"/>
            <a:ext cx="8697240" cy="733963"/>
          </a:xfrm>
        </p:spPr>
        <p:txBody>
          <a:bodyPr/>
          <a:lstStyle/>
          <a:p>
            <a:r>
              <a:rPr lang="fr-FR" sz="3600" dirty="0">
                <a:solidFill>
                  <a:schemeClr val="accent1">
                    <a:lumMod val="50000"/>
                  </a:schemeClr>
                </a:solidFill>
              </a:rPr>
              <a:t>Des acteurs engagés</a:t>
            </a:r>
          </a:p>
        </p:txBody>
      </p:sp>
      <p:sp>
        <p:nvSpPr>
          <p:cNvPr id="2" name="ZoneTexte 1">
            <a:extLst>
              <a:ext uri="{FF2B5EF4-FFF2-40B4-BE49-F238E27FC236}">
                <a16:creationId xmlns:a16="http://schemas.microsoft.com/office/drawing/2014/main" id="{13FBABF3-1D47-4058-93F1-3067C569F989}"/>
              </a:ext>
            </a:extLst>
          </p:cNvPr>
          <p:cNvSpPr txBox="1"/>
          <p:nvPr/>
        </p:nvSpPr>
        <p:spPr>
          <a:xfrm>
            <a:off x="1377305" y="3334596"/>
            <a:ext cx="7228905" cy="1384995"/>
          </a:xfrm>
          <a:prstGeom prst="rect">
            <a:avLst/>
          </a:prstGeom>
          <a:noFill/>
        </p:spPr>
        <p:txBody>
          <a:bodyPr wrap="square" rtlCol="0">
            <a:spAutoFit/>
          </a:bodyPr>
          <a:lstStyle/>
          <a:p>
            <a:r>
              <a:rPr lang="fr-FR" sz="2400" b="1" dirty="0">
                <a:solidFill>
                  <a:schemeClr val="accent1">
                    <a:lumMod val="50000"/>
                  </a:schemeClr>
                </a:solidFill>
              </a:rPr>
              <a:t>Classe/Etablissement : </a:t>
            </a:r>
          </a:p>
          <a:p>
            <a:pPr>
              <a:buFontTx/>
              <a:buChar char="-"/>
            </a:pPr>
            <a:r>
              <a:rPr lang="fr-FR" sz="2000" dirty="0">
                <a:solidFill>
                  <a:schemeClr val="accent1">
                    <a:lumMod val="50000"/>
                  </a:schemeClr>
                </a:solidFill>
              </a:rPr>
              <a:t>Le </a:t>
            </a:r>
            <a:r>
              <a:rPr lang="fr-FR" sz="2000" i="1" dirty="0">
                <a:solidFill>
                  <a:schemeClr val="accent1">
                    <a:lumMod val="50000"/>
                  </a:schemeClr>
                </a:solidFill>
                <a:effectLst>
                  <a:outerShdw blurRad="38100" dist="38100" dir="2700000" algn="tl">
                    <a:srgbClr val="000000">
                      <a:alpha val="43137"/>
                    </a:srgbClr>
                  </a:outerShdw>
                </a:effectLst>
              </a:rPr>
              <a:t>conseil des enfants </a:t>
            </a:r>
            <a:r>
              <a:rPr lang="fr-FR" sz="2000" dirty="0">
                <a:solidFill>
                  <a:schemeClr val="accent1">
                    <a:lumMod val="50000"/>
                  </a:schemeClr>
                </a:solidFill>
              </a:rPr>
              <a:t>gère l’AE de manière participative, </a:t>
            </a:r>
          </a:p>
          <a:p>
            <a:pPr>
              <a:buFontTx/>
              <a:buChar char="-"/>
            </a:pPr>
            <a:r>
              <a:rPr lang="fr-FR" sz="2000" b="1" dirty="0">
                <a:solidFill>
                  <a:schemeClr val="accent1">
                    <a:lumMod val="50000"/>
                  </a:schemeClr>
                </a:solidFill>
              </a:rPr>
              <a:t>Organise l’année </a:t>
            </a:r>
            <a:r>
              <a:rPr lang="fr-FR" sz="2000" dirty="0">
                <a:solidFill>
                  <a:schemeClr val="accent1">
                    <a:lumMod val="50000"/>
                  </a:schemeClr>
                </a:solidFill>
              </a:rPr>
              <a:t>avec le lien au programme scolaire et réalise des activités</a:t>
            </a:r>
          </a:p>
        </p:txBody>
      </p:sp>
      <p:pic>
        <p:nvPicPr>
          <p:cNvPr id="7" name="Image 6">
            <a:extLst>
              <a:ext uri="{FF2B5EF4-FFF2-40B4-BE49-F238E27FC236}">
                <a16:creationId xmlns:a16="http://schemas.microsoft.com/office/drawing/2014/main" id="{A3287174-EA20-47A0-9B90-27769C58C4FA}"/>
              </a:ext>
            </a:extLst>
          </p:cNvPr>
          <p:cNvPicPr>
            <a:picLocks noChangeAspect="1"/>
          </p:cNvPicPr>
          <p:nvPr/>
        </p:nvPicPr>
        <p:blipFill rotWithShape="1">
          <a:blip r:embed="rId3"/>
          <a:srcRect l="45246" t="30076" r="47391" b="53748"/>
          <a:stretch/>
        </p:blipFill>
        <p:spPr>
          <a:xfrm>
            <a:off x="8212975" y="5668509"/>
            <a:ext cx="931025" cy="1198632"/>
          </a:xfrm>
          <a:prstGeom prst="rect">
            <a:avLst/>
          </a:prstGeom>
        </p:spPr>
      </p:pic>
      <p:pic>
        <p:nvPicPr>
          <p:cNvPr id="8" name="Image 7">
            <a:extLst>
              <a:ext uri="{FF2B5EF4-FFF2-40B4-BE49-F238E27FC236}">
                <a16:creationId xmlns:a16="http://schemas.microsoft.com/office/drawing/2014/main" id="{064A06C2-B214-443C-8660-CD17722C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sp>
        <p:nvSpPr>
          <p:cNvPr id="3" name="ZoneTexte 2">
            <a:extLst>
              <a:ext uri="{FF2B5EF4-FFF2-40B4-BE49-F238E27FC236}">
                <a16:creationId xmlns:a16="http://schemas.microsoft.com/office/drawing/2014/main" id="{922D483A-DC50-497F-A7A2-94842FAF97D2}"/>
              </a:ext>
            </a:extLst>
          </p:cNvPr>
          <p:cNvSpPr txBox="1"/>
          <p:nvPr/>
        </p:nvSpPr>
        <p:spPr>
          <a:xfrm>
            <a:off x="1465352" y="1755585"/>
            <a:ext cx="7052813" cy="1384995"/>
          </a:xfrm>
          <a:prstGeom prst="rect">
            <a:avLst/>
          </a:prstGeom>
          <a:noFill/>
        </p:spPr>
        <p:txBody>
          <a:bodyPr wrap="square" rtlCol="0">
            <a:spAutoFit/>
          </a:bodyPr>
          <a:lstStyle/>
          <a:p>
            <a:r>
              <a:rPr lang="fr-FR" sz="2400" b="1" dirty="0">
                <a:solidFill>
                  <a:schemeClr val="accent1">
                    <a:lumMod val="50000"/>
                  </a:schemeClr>
                </a:solidFill>
              </a:rPr>
              <a:t>Référent : </a:t>
            </a:r>
          </a:p>
          <a:p>
            <a:pPr>
              <a:buFontTx/>
              <a:buChar char="-"/>
            </a:pPr>
            <a:r>
              <a:rPr lang="fr-FR" sz="2000" dirty="0">
                <a:solidFill>
                  <a:schemeClr val="accent1">
                    <a:lumMod val="50000"/>
                  </a:schemeClr>
                </a:solidFill>
              </a:rPr>
              <a:t>Fait partie de la sphère de l’éducation à l’environnement</a:t>
            </a:r>
          </a:p>
          <a:p>
            <a:pPr>
              <a:buFontTx/>
              <a:buChar char="-"/>
            </a:pPr>
            <a:r>
              <a:rPr lang="fr-FR" sz="2000" b="1" dirty="0">
                <a:solidFill>
                  <a:schemeClr val="accent1">
                    <a:lumMod val="50000"/>
                  </a:schemeClr>
                </a:solidFill>
              </a:rPr>
              <a:t>Accompagne </a:t>
            </a:r>
            <a:r>
              <a:rPr lang="fr-FR" sz="2000" dirty="0">
                <a:solidFill>
                  <a:schemeClr val="accent1">
                    <a:lumMod val="50000"/>
                  </a:schemeClr>
                </a:solidFill>
              </a:rPr>
              <a:t>l’école dans la gestion de l’AE </a:t>
            </a:r>
          </a:p>
          <a:p>
            <a:pPr>
              <a:buFontTx/>
              <a:buChar char="-"/>
            </a:pPr>
            <a:r>
              <a:rPr lang="fr-FR" sz="2000" dirty="0">
                <a:solidFill>
                  <a:schemeClr val="accent1">
                    <a:lumMod val="50000"/>
                  </a:schemeClr>
                </a:solidFill>
              </a:rPr>
              <a:t>Facilite le dialogue territorial et apporte des connaissances</a:t>
            </a:r>
          </a:p>
        </p:txBody>
      </p:sp>
      <p:sp>
        <p:nvSpPr>
          <p:cNvPr id="4" name="ZoneTexte 3">
            <a:extLst>
              <a:ext uri="{FF2B5EF4-FFF2-40B4-BE49-F238E27FC236}">
                <a16:creationId xmlns:a16="http://schemas.microsoft.com/office/drawing/2014/main" id="{5C551144-D92D-42D1-BE92-030B75D3F30F}"/>
              </a:ext>
            </a:extLst>
          </p:cNvPr>
          <p:cNvSpPr txBox="1"/>
          <p:nvPr/>
        </p:nvSpPr>
        <p:spPr>
          <a:xfrm>
            <a:off x="1465352" y="5052107"/>
            <a:ext cx="7052813" cy="1077218"/>
          </a:xfrm>
          <a:prstGeom prst="rect">
            <a:avLst/>
          </a:prstGeom>
          <a:noFill/>
        </p:spPr>
        <p:txBody>
          <a:bodyPr wrap="square" rtlCol="0">
            <a:spAutoFit/>
          </a:bodyPr>
          <a:lstStyle/>
          <a:p>
            <a:r>
              <a:rPr lang="fr-FR" sz="2400" b="1" dirty="0">
                <a:solidFill>
                  <a:schemeClr val="accent1">
                    <a:lumMod val="50000"/>
                  </a:schemeClr>
                </a:solidFill>
              </a:rPr>
              <a:t>Commune : </a:t>
            </a:r>
          </a:p>
          <a:p>
            <a:pPr>
              <a:buFontTx/>
              <a:buChar char="-"/>
            </a:pPr>
            <a:r>
              <a:rPr lang="fr-FR" sz="2000" dirty="0">
                <a:solidFill>
                  <a:schemeClr val="accent1">
                    <a:lumMod val="50000"/>
                  </a:schemeClr>
                </a:solidFill>
              </a:rPr>
              <a:t>Valide l’existence d’une AE, appuie l’engagement de l’école</a:t>
            </a:r>
          </a:p>
          <a:p>
            <a:pPr>
              <a:buFontTx/>
              <a:buChar char="-"/>
            </a:pPr>
            <a:r>
              <a:rPr lang="fr-FR" sz="2000" dirty="0">
                <a:solidFill>
                  <a:schemeClr val="accent1">
                    <a:lumMod val="50000"/>
                  </a:schemeClr>
                </a:solidFill>
              </a:rPr>
              <a:t>Peut apporter un </a:t>
            </a:r>
            <a:r>
              <a:rPr lang="fr-FR" sz="2000" b="1" dirty="0">
                <a:solidFill>
                  <a:schemeClr val="accent1">
                    <a:lumMod val="50000"/>
                  </a:schemeClr>
                </a:solidFill>
              </a:rPr>
              <a:t>soutien technique, matériel et financier</a:t>
            </a:r>
          </a:p>
        </p:txBody>
      </p:sp>
      <p:pic>
        <p:nvPicPr>
          <p:cNvPr id="9" name="Graphique 8" descr="Personne avec une idée">
            <a:extLst>
              <a:ext uri="{FF2B5EF4-FFF2-40B4-BE49-F238E27FC236}">
                <a16:creationId xmlns:a16="http://schemas.microsoft.com/office/drawing/2014/main" id="{844E3370-CAC7-40F5-B6B8-A0D6A71B05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740" y="1990882"/>
            <a:ext cx="914400" cy="914400"/>
          </a:xfrm>
          <a:prstGeom prst="rect">
            <a:avLst/>
          </a:prstGeom>
        </p:spPr>
      </p:pic>
      <p:pic>
        <p:nvPicPr>
          <p:cNvPr id="11" name="Graphique 10" descr="École">
            <a:extLst>
              <a:ext uri="{FF2B5EF4-FFF2-40B4-BE49-F238E27FC236}">
                <a16:creationId xmlns:a16="http://schemas.microsoft.com/office/drawing/2014/main" id="{63E139B2-78D6-42DC-B4F2-060A6061A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6740" y="3569893"/>
            <a:ext cx="914400" cy="914400"/>
          </a:xfrm>
          <a:prstGeom prst="rect">
            <a:avLst/>
          </a:prstGeom>
        </p:spPr>
      </p:pic>
      <p:pic>
        <p:nvPicPr>
          <p:cNvPr id="17" name="Graphique 16" descr="Tribunal">
            <a:extLst>
              <a:ext uri="{FF2B5EF4-FFF2-40B4-BE49-F238E27FC236}">
                <a16:creationId xmlns:a16="http://schemas.microsoft.com/office/drawing/2014/main" id="{524F2C65-FA0A-454E-92A8-62670D5A06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6740" y="5133516"/>
            <a:ext cx="914400" cy="914400"/>
          </a:xfrm>
          <a:prstGeom prst="rect">
            <a:avLst/>
          </a:prstGeom>
        </p:spPr>
      </p:pic>
    </p:spTree>
    <p:extLst>
      <p:ext uri="{BB962C8B-B14F-4D97-AF65-F5344CB8AC3E}">
        <p14:creationId xmlns:p14="http://schemas.microsoft.com/office/powerpoint/2010/main" val="20118992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59E9BD8-3BE9-44EB-B5A7-A4A558ED1314}"/>
              </a:ext>
            </a:extLst>
          </p:cNvPr>
          <p:cNvSpPr>
            <a:spLocks noGrp="1"/>
          </p:cNvSpPr>
          <p:nvPr>
            <p:ph type="title"/>
          </p:nvPr>
        </p:nvSpPr>
        <p:spPr>
          <a:xfrm>
            <a:off x="457200" y="572455"/>
            <a:ext cx="6824751" cy="1144588"/>
          </a:xfrm>
        </p:spPr>
        <p:txBody>
          <a:bodyPr/>
          <a:lstStyle/>
          <a:p>
            <a:pPr algn="ctr"/>
            <a:r>
              <a:rPr lang="fr-FR" sz="4800" dirty="0">
                <a:solidFill>
                  <a:schemeClr val="accent1">
                    <a:lumMod val="50000"/>
                  </a:schemeClr>
                </a:solidFill>
              </a:rPr>
              <a:t>Le conseil des enfants gère l’AE!</a:t>
            </a:r>
          </a:p>
        </p:txBody>
      </p:sp>
      <p:pic>
        <p:nvPicPr>
          <p:cNvPr id="6" name="Espace réservé du contenu 4">
            <a:extLst>
              <a:ext uri="{FF2B5EF4-FFF2-40B4-BE49-F238E27FC236}">
                <a16:creationId xmlns:a16="http://schemas.microsoft.com/office/drawing/2014/main" id="{6CC82F81-2DBD-483F-9358-18BA6996F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5" y="2318786"/>
            <a:ext cx="8596312" cy="3456622"/>
          </a:xfrm>
          <a:prstGeom prst="rect">
            <a:avLst/>
          </a:prstGeom>
        </p:spPr>
      </p:pic>
      <p:pic>
        <p:nvPicPr>
          <p:cNvPr id="7" name="Image 6">
            <a:extLst>
              <a:ext uri="{FF2B5EF4-FFF2-40B4-BE49-F238E27FC236}">
                <a16:creationId xmlns:a16="http://schemas.microsoft.com/office/drawing/2014/main" id="{3ABFD31B-341E-4458-B1E6-0592FBC2370A}"/>
              </a:ext>
            </a:extLst>
          </p:cNvPr>
          <p:cNvPicPr>
            <a:picLocks noChangeAspect="1"/>
          </p:cNvPicPr>
          <p:nvPr/>
        </p:nvPicPr>
        <p:blipFill rotWithShape="1">
          <a:blip r:embed="rId3"/>
          <a:srcRect l="45246" t="30076" r="47391" b="53748"/>
          <a:stretch/>
        </p:blipFill>
        <p:spPr>
          <a:xfrm>
            <a:off x="8212975" y="5668509"/>
            <a:ext cx="931025" cy="1198632"/>
          </a:xfrm>
          <a:prstGeom prst="rect">
            <a:avLst/>
          </a:prstGeom>
        </p:spPr>
      </p:pic>
      <p:pic>
        <p:nvPicPr>
          <p:cNvPr id="8" name="Image 7">
            <a:extLst>
              <a:ext uri="{FF2B5EF4-FFF2-40B4-BE49-F238E27FC236}">
                <a16:creationId xmlns:a16="http://schemas.microsoft.com/office/drawing/2014/main" id="{402B076E-4DDB-46EA-8998-CEF44754C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spTree>
    <p:extLst>
      <p:ext uri="{BB962C8B-B14F-4D97-AF65-F5344CB8AC3E}">
        <p14:creationId xmlns:p14="http://schemas.microsoft.com/office/powerpoint/2010/main" val="409295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2"/>
          <p:cNvSpPr/>
          <p:nvPr/>
        </p:nvSpPr>
        <p:spPr>
          <a:xfrm>
            <a:off x="446760" y="4012920"/>
            <a:ext cx="1508760" cy="14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 Connaissance</a:t>
            </a:r>
            <a:endParaRPr lang="fr-FR" sz="1800" b="0" strike="noStrike" spc="-1">
              <a:latin typeface="Arial"/>
            </a:endParaRPr>
          </a:p>
          <a:p>
            <a:pPr>
              <a:lnSpc>
                <a:spcPct val="100000"/>
              </a:lnSpc>
            </a:pPr>
            <a:r>
              <a:rPr lang="fr-FR" sz="1800" b="0" strike="noStrike" spc="-1">
                <a:solidFill>
                  <a:srgbClr val="FFFFFF"/>
                </a:solidFill>
                <a:latin typeface="Arial"/>
                <a:ea typeface="ＭＳ Ｐゴシック"/>
              </a:rPr>
              <a:t>    &amp; expertise</a:t>
            </a:r>
            <a:endParaRPr lang="fr-FR" sz="1800" b="0" strike="noStrike" spc="-1">
              <a:latin typeface="Arial"/>
            </a:endParaRPr>
          </a:p>
        </p:txBody>
      </p:sp>
      <p:sp>
        <p:nvSpPr>
          <p:cNvPr id="132" name="CustomShape 3"/>
          <p:cNvSpPr/>
          <p:nvPr/>
        </p:nvSpPr>
        <p:spPr>
          <a:xfrm>
            <a:off x="3263760" y="4012920"/>
            <a:ext cx="172800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Police de l’environnement</a:t>
            </a:r>
            <a:endParaRPr lang="fr-FR" sz="1800" b="0" strike="noStrike" spc="-1">
              <a:latin typeface="Arial"/>
            </a:endParaRPr>
          </a:p>
        </p:txBody>
      </p:sp>
      <p:sp>
        <p:nvSpPr>
          <p:cNvPr id="133" name="TextShape 4"/>
          <p:cNvSpPr txBox="1"/>
          <p:nvPr/>
        </p:nvSpPr>
        <p:spPr>
          <a:xfrm>
            <a:off x="446760" y="2082378"/>
            <a:ext cx="8376606" cy="3861084"/>
          </a:xfrm>
          <a:prstGeom prst="rect">
            <a:avLst/>
          </a:prstGeom>
          <a:noFill/>
          <a:ln>
            <a:noFill/>
          </a:ln>
        </p:spPr>
        <p:txBody>
          <a:bodyPr/>
          <a:lstStyle/>
          <a:p>
            <a:endParaRPr lang="fr-FR" sz="2000" spc="-1" dirty="0">
              <a:solidFill>
                <a:srgbClr val="1F497D"/>
              </a:solidFill>
            </a:endParaRPr>
          </a:p>
        </p:txBody>
      </p:sp>
      <p:sp>
        <p:nvSpPr>
          <p:cNvPr id="6" name="Titre 1">
            <a:extLst>
              <a:ext uri="{FF2B5EF4-FFF2-40B4-BE49-F238E27FC236}">
                <a16:creationId xmlns:a16="http://schemas.microsoft.com/office/drawing/2014/main" id="{C62FA21F-BC16-43DC-BD9E-88562DB46DF9}"/>
              </a:ext>
            </a:extLst>
          </p:cNvPr>
          <p:cNvSpPr>
            <a:spLocks noGrp="1"/>
          </p:cNvSpPr>
          <p:nvPr>
            <p:ph type="title"/>
          </p:nvPr>
        </p:nvSpPr>
        <p:spPr>
          <a:xfrm>
            <a:off x="728870" y="192673"/>
            <a:ext cx="5486400" cy="1280890"/>
          </a:xfrm>
        </p:spPr>
        <p:txBody>
          <a:bodyPr/>
          <a:lstStyle/>
          <a:p>
            <a:r>
              <a:rPr lang="fr-FR" sz="4800" dirty="0">
                <a:solidFill>
                  <a:schemeClr val="accent1">
                    <a:lumMod val="50000"/>
                  </a:schemeClr>
                </a:solidFill>
              </a:rPr>
              <a:t>Label et GRAE </a:t>
            </a:r>
          </a:p>
        </p:txBody>
      </p:sp>
      <p:sp>
        <p:nvSpPr>
          <p:cNvPr id="2" name="ZoneTexte 1">
            <a:extLst>
              <a:ext uri="{FF2B5EF4-FFF2-40B4-BE49-F238E27FC236}">
                <a16:creationId xmlns:a16="http://schemas.microsoft.com/office/drawing/2014/main" id="{5A503215-396D-485B-B6F7-AFF24F742579}"/>
              </a:ext>
            </a:extLst>
          </p:cNvPr>
          <p:cNvSpPr txBox="1"/>
          <p:nvPr/>
        </p:nvSpPr>
        <p:spPr>
          <a:xfrm>
            <a:off x="1444487" y="3583080"/>
            <a:ext cx="7378879" cy="2000548"/>
          </a:xfrm>
          <a:prstGeom prst="rect">
            <a:avLst/>
          </a:prstGeom>
          <a:noFill/>
        </p:spPr>
        <p:txBody>
          <a:bodyPr wrap="square" rtlCol="0">
            <a:spAutoFit/>
          </a:bodyPr>
          <a:lstStyle/>
          <a:p>
            <a:pPr algn="just"/>
            <a:endParaRPr lang="fr-FR" dirty="0"/>
          </a:p>
          <a:p>
            <a:pPr algn="just"/>
            <a:r>
              <a:rPr lang="fr-FR" sz="2400" b="1" dirty="0">
                <a:solidFill>
                  <a:schemeClr val="accent1">
                    <a:lumMod val="50000"/>
                  </a:schemeClr>
                </a:solidFill>
              </a:rPr>
              <a:t>Les Groupes Régionaux D’Aires Educatives (GRAE) </a:t>
            </a:r>
          </a:p>
          <a:p>
            <a:pPr algn="just">
              <a:buFontTx/>
              <a:buChar char="-"/>
            </a:pPr>
            <a:r>
              <a:rPr lang="fr-FR" sz="2000" dirty="0">
                <a:solidFill>
                  <a:schemeClr val="accent1">
                    <a:lumMod val="50000"/>
                  </a:schemeClr>
                </a:solidFill>
              </a:rPr>
              <a:t>Portent la gouvernance locale des AE</a:t>
            </a:r>
          </a:p>
          <a:p>
            <a:pPr algn="just">
              <a:buFontTx/>
              <a:buChar char="-"/>
            </a:pPr>
            <a:r>
              <a:rPr lang="fr-FR" sz="2000" dirty="0">
                <a:solidFill>
                  <a:schemeClr val="accent1">
                    <a:lumMod val="50000"/>
                  </a:schemeClr>
                </a:solidFill>
              </a:rPr>
              <a:t>Appuie la mise en place des nouvelles aires éducatives</a:t>
            </a:r>
            <a:r>
              <a:rPr lang="fr-FR" dirty="0"/>
              <a:t>!</a:t>
            </a:r>
          </a:p>
          <a:p>
            <a:pPr algn="just"/>
            <a:endParaRPr lang="fr-FR" dirty="0"/>
          </a:p>
        </p:txBody>
      </p:sp>
      <p:pic>
        <p:nvPicPr>
          <p:cNvPr id="7" name="Image 6">
            <a:extLst>
              <a:ext uri="{FF2B5EF4-FFF2-40B4-BE49-F238E27FC236}">
                <a16:creationId xmlns:a16="http://schemas.microsoft.com/office/drawing/2014/main" id="{56F6C122-5792-4D21-BCE0-A06C1AD47EE1}"/>
              </a:ext>
            </a:extLst>
          </p:cNvPr>
          <p:cNvPicPr>
            <a:picLocks noChangeAspect="1"/>
          </p:cNvPicPr>
          <p:nvPr/>
        </p:nvPicPr>
        <p:blipFill rotWithShape="1">
          <a:blip r:embed="rId3"/>
          <a:srcRect l="45246" t="30076" r="47391" b="53748"/>
          <a:stretch/>
        </p:blipFill>
        <p:spPr>
          <a:xfrm>
            <a:off x="8212975" y="5668509"/>
            <a:ext cx="931025" cy="1198632"/>
          </a:xfrm>
          <a:prstGeom prst="rect">
            <a:avLst/>
          </a:prstGeom>
        </p:spPr>
      </p:pic>
      <p:pic>
        <p:nvPicPr>
          <p:cNvPr id="8" name="Image 7">
            <a:extLst>
              <a:ext uri="{FF2B5EF4-FFF2-40B4-BE49-F238E27FC236}">
                <a16:creationId xmlns:a16="http://schemas.microsoft.com/office/drawing/2014/main" id="{8D8D038A-6CFB-4837-8EED-8A3566994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sp>
        <p:nvSpPr>
          <p:cNvPr id="3" name="ZoneTexte 2">
            <a:extLst>
              <a:ext uri="{FF2B5EF4-FFF2-40B4-BE49-F238E27FC236}">
                <a16:creationId xmlns:a16="http://schemas.microsoft.com/office/drawing/2014/main" id="{0555CDA2-7A35-42A3-90BB-DC1471A31356}"/>
              </a:ext>
            </a:extLst>
          </p:cNvPr>
          <p:cNvSpPr txBox="1"/>
          <p:nvPr/>
        </p:nvSpPr>
        <p:spPr>
          <a:xfrm>
            <a:off x="1444487" y="1705630"/>
            <a:ext cx="7378879" cy="1661993"/>
          </a:xfrm>
          <a:prstGeom prst="rect">
            <a:avLst/>
          </a:prstGeom>
          <a:noFill/>
        </p:spPr>
        <p:txBody>
          <a:bodyPr wrap="square" rtlCol="0">
            <a:spAutoFit/>
          </a:bodyPr>
          <a:lstStyle/>
          <a:p>
            <a:r>
              <a:rPr lang="fr-FR" sz="2400" b="1" dirty="0">
                <a:solidFill>
                  <a:schemeClr val="accent1">
                    <a:lumMod val="50000"/>
                  </a:schemeClr>
                </a:solidFill>
              </a:rPr>
              <a:t>Conditions pour le label</a:t>
            </a:r>
          </a:p>
          <a:p>
            <a:pPr algn="just">
              <a:buFontTx/>
              <a:buChar char="-"/>
            </a:pPr>
            <a:r>
              <a:rPr lang="fr-FR" sz="2000" dirty="0">
                <a:solidFill>
                  <a:schemeClr val="accent1">
                    <a:lumMod val="50000"/>
                  </a:schemeClr>
                </a:solidFill>
              </a:rPr>
              <a:t>Etat des lieux du patrimoine naturel et culturel de la zone</a:t>
            </a:r>
          </a:p>
          <a:p>
            <a:pPr>
              <a:buFontTx/>
              <a:buChar char="-"/>
            </a:pPr>
            <a:r>
              <a:rPr lang="fr-FR" sz="2000" dirty="0">
                <a:solidFill>
                  <a:schemeClr val="accent1">
                    <a:lumMod val="50000"/>
                  </a:schemeClr>
                </a:solidFill>
              </a:rPr>
              <a:t>Mise en place d’un </a:t>
            </a:r>
            <a:r>
              <a:rPr lang="fr-FR" sz="2000" i="1" dirty="0">
                <a:solidFill>
                  <a:schemeClr val="accent1">
                    <a:lumMod val="50000"/>
                  </a:schemeClr>
                </a:solidFill>
              </a:rPr>
              <a:t>‘Conseil pour la Mer/Terre’</a:t>
            </a:r>
          </a:p>
          <a:p>
            <a:pPr>
              <a:buFontTx/>
              <a:buChar char="-"/>
            </a:pPr>
            <a:r>
              <a:rPr lang="fr-FR" sz="2000" dirty="0">
                <a:solidFill>
                  <a:schemeClr val="accent1">
                    <a:lumMod val="50000"/>
                  </a:schemeClr>
                </a:solidFill>
              </a:rPr>
              <a:t>Sorties pédagogiques (</a:t>
            </a:r>
            <a:r>
              <a:rPr lang="fr-FR" sz="2000" u="sng" dirty="0">
                <a:solidFill>
                  <a:schemeClr val="accent1">
                    <a:lumMod val="50000"/>
                  </a:schemeClr>
                </a:solidFill>
              </a:rPr>
              <a:t>au m994032187 oins </a:t>
            </a:r>
            <a:r>
              <a:rPr lang="fr-FR" sz="2000" dirty="0">
                <a:solidFill>
                  <a:schemeClr val="accent1">
                    <a:lumMod val="50000"/>
                  </a:schemeClr>
                </a:solidFill>
              </a:rPr>
              <a:t>10 demi-journées)</a:t>
            </a:r>
          </a:p>
          <a:p>
            <a:endParaRPr lang="fr-FR" dirty="0"/>
          </a:p>
        </p:txBody>
      </p:sp>
      <p:pic>
        <p:nvPicPr>
          <p:cNvPr id="5" name="Graphique 4" descr="Groupe de personnes">
            <a:extLst>
              <a:ext uri="{FF2B5EF4-FFF2-40B4-BE49-F238E27FC236}">
                <a16:creationId xmlns:a16="http://schemas.microsoft.com/office/drawing/2014/main" id="{A819D1BD-3FAD-4360-B945-53A2FCC01D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634" y="4126154"/>
            <a:ext cx="914400" cy="914400"/>
          </a:xfrm>
          <a:prstGeom prst="rect">
            <a:avLst/>
          </a:prstGeom>
        </p:spPr>
      </p:pic>
      <p:pic>
        <p:nvPicPr>
          <p:cNvPr id="10" name="Graphique 9" descr="Diplôme">
            <a:extLst>
              <a:ext uri="{FF2B5EF4-FFF2-40B4-BE49-F238E27FC236}">
                <a16:creationId xmlns:a16="http://schemas.microsoft.com/office/drawing/2014/main" id="{87D32318-32F6-4802-9846-15819554CC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634" y="2079426"/>
            <a:ext cx="914400" cy="914400"/>
          </a:xfrm>
          <a:prstGeom prst="rect">
            <a:avLst/>
          </a:prstGeom>
        </p:spPr>
      </p:pic>
    </p:spTree>
    <p:extLst>
      <p:ext uri="{BB962C8B-B14F-4D97-AF65-F5344CB8AC3E}">
        <p14:creationId xmlns:p14="http://schemas.microsoft.com/office/powerpoint/2010/main" val="40857466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2"/>
          <p:cNvSpPr/>
          <p:nvPr/>
        </p:nvSpPr>
        <p:spPr>
          <a:xfrm>
            <a:off x="446760" y="4012920"/>
            <a:ext cx="1508760" cy="14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 Connaissance</a:t>
            </a:r>
            <a:endParaRPr lang="fr-FR" sz="1800" b="0" strike="noStrike" spc="-1">
              <a:latin typeface="Arial"/>
            </a:endParaRPr>
          </a:p>
          <a:p>
            <a:pPr>
              <a:lnSpc>
                <a:spcPct val="100000"/>
              </a:lnSpc>
            </a:pPr>
            <a:r>
              <a:rPr lang="fr-FR" sz="1800" b="0" strike="noStrike" spc="-1">
                <a:solidFill>
                  <a:srgbClr val="FFFFFF"/>
                </a:solidFill>
                <a:latin typeface="Arial"/>
                <a:ea typeface="ＭＳ Ｐゴシック"/>
              </a:rPr>
              <a:t>    &amp; expertise</a:t>
            </a:r>
            <a:endParaRPr lang="fr-FR" sz="1800" b="0" strike="noStrike" spc="-1">
              <a:latin typeface="Arial"/>
            </a:endParaRPr>
          </a:p>
        </p:txBody>
      </p:sp>
      <p:sp>
        <p:nvSpPr>
          <p:cNvPr id="132" name="CustomShape 3"/>
          <p:cNvSpPr/>
          <p:nvPr/>
        </p:nvSpPr>
        <p:spPr>
          <a:xfrm>
            <a:off x="3263760" y="4012920"/>
            <a:ext cx="172800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Police de l’environnement</a:t>
            </a:r>
            <a:endParaRPr lang="fr-FR" sz="1800" b="0" strike="noStrike" spc="-1">
              <a:latin typeface="Arial"/>
            </a:endParaRPr>
          </a:p>
        </p:txBody>
      </p:sp>
      <p:sp>
        <p:nvSpPr>
          <p:cNvPr id="133" name="TextShape 4"/>
          <p:cNvSpPr txBox="1"/>
          <p:nvPr/>
        </p:nvSpPr>
        <p:spPr>
          <a:xfrm>
            <a:off x="446760" y="2082378"/>
            <a:ext cx="8376606" cy="3861084"/>
          </a:xfrm>
          <a:prstGeom prst="rect">
            <a:avLst/>
          </a:prstGeom>
          <a:noFill/>
          <a:ln>
            <a:noFill/>
          </a:ln>
        </p:spPr>
        <p:txBody>
          <a:bodyPr/>
          <a:lstStyle/>
          <a:p>
            <a:endParaRPr lang="fr-FR" sz="2000" spc="-1" dirty="0">
              <a:solidFill>
                <a:srgbClr val="1F497D"/>
              </a:solidFill>
            </a:endParaRPr>
          </a:p>
        </p:txBody>
      </p:sp>
      <p:sp>
        <p:nvSpPr>
          <p:cNvPr id="6" name="Titre 1">
            <a:extLst>
              <a:ext uri="{FF2B5EF4-FFF2-40B4-BE49-F238E27FC236}">
                <a16:creationId xmlns:a16="http://schemas.microsoft.com/office/drawing/2014/main" id="{C62FA21F-BC16-43DC-BD9E-88562DB46DF9}"/>
              </a:ext>
            </a:extLst>
          </p:cNvPr>
          <p:cNvSpPr>
            <a:spLocks noGrp="1"/>
          </p:cNvSpPr>
          <p:nvPr>
            <p:ph type="title"/>
          </p:nvPr>
        </p:nvSpPr>
        <p:spPr>
          <a:xfrm>
            <a:off x="728870" y="192673"/>
            <a:ext cx="5486400" cy="1280890"/>
          </a:xfrm>
        </p:spPr>
        <p:txBody>
          <a:bodyPr/>
          <a:lstStyle/>
          <a:p>
            <a:r>
              <a:rPr lang="fr-FR" sz="4800" dirty="0">
                <a:solidFill>
                  <a:schemeClr val="accent1">
                    <a:lumMod val="50000"/>
                  </a:schemeClr>
                </a:solidFill>
              </a:rPr>
              <a:t>Et Mayotte?</a:t>
            </a:r>
          </a:p>
        </p:txBody>
      </p:sp>
      <p:sp>
        <p:nvSpPr>
          <p:cNvPr id="2" name="ZoneTexte 1">
            <a:extLst>
              <a:ext uri="{FF2B5EF4-FFF2-40B4-BE49-F238E27FC236}">
                <a16:creationId xmlns:a16="http://schemas.microsoft.com/office/drawing/2014/main" id="{5A503215-396D-485B-B6F7-AFF24F742579}"/>
              </a:ext>
            </a:extLst>
          </p:cNvPr>
          <p:cNvSpPr txBox="1"/>
          <p:nvPr/>
        </p:nvSpPr>
        <p:spPr>
          <a:xfrm>
            <a:off x="556592" y="1616998"/>
            <a:ext cx="2707168" cy="4247317"/>
          </a:xfrm>
          <a:prstGeom prst="rect">
            <a:avLst/>
          </a:prstGeom>
          <a:noFill/>
        </p:spPr>
        <p:txBody>
          <a:bodyPr wrap="square" rtlCol="0">
            <a:spAutoFit/>
          </a:bodyPr>
          <a:lstStyle/>
          <a:p>
            <a:pPr algn="just"/>
            <a:r>
              <a:rPr lang="fr-FR" sz="2800" dirty="0">
                <a:solidFill>
                  <a:schemeClr val="accent1">
                    <a:lumMod val="50000"/>
                  </a:schemeClr>
                </a:solidFill>
              </a:rPr>
              <a:t>Une aire a été créée en 2016, mais n’existe plus aujourd’hui. </a:t>
            </a:r>
          </a:p>
          <a:p>
            <a:pPr algn="just"/>
            <a:endParaRPr lang="fr-FR" sz="2800" dirty="0">
              <a:solidFill>
                <a:schemeClr val="accent1">
                  <a:lumMod val="50000"/>
                </a:schemeClr>
              </a:solidFill>
            </a:endParaRPr>
          </a:p>
          <a:p>
            <a:pPr algn="just"/>
            <a:r>
              <a:rPr lang="fr-FR" sz="2800" b="1" dirty="0">
                <a:solidFill>
                  <a:schemeClr val="accent1">
                    <a:lumMod val="50000"/>
                  </a:schemeClr>
                </a:solidFill>
              </a:rPr>
              <a:t>Il est temps de fixer la priorité à Mayotte</a:t>
            </a:r>
            <a:r>
              <a:rPr lang="fr-FR" sz="2400" b="1" dirty="0">
                <a:solidFill>
                  <a:schemeClr val="accent1">
                    <a:lumMod val="50000"/>
                  </a:schemeClr>
                </a:solidFill>
              </a:rPr>
              <a:t>!</a:t>
            </a:r>
          </a:p>
          <a:p>
            <a:pPr algn="just"/>
            <a:endParaRPr lang="fr-FR" dirty="0"/>
          </a:p>
        </p:txBody>
      </p:sp>
      <p:pic>
        <p:nvPicPr>
          <p:cNvPr id="7" name="Image 6">
            <a:extLst>
              <a:ext uri="{FF2B5EF4-FFF2-40B4-BE49-F238E27FC236}">
                <a16:creationId xmlns:a16="http://schemas.microsoft.com/office/drawing/2014/main" id="{56F6C122-5792-4D21-BCE0-A06C1AD47EE1}"/>
              </a:ext>
            </a:extLst>
          </p:cNvPr>
          <p:cNvPicPr>
            <a:picLocks noChangeAspect="1"/>
          </p:cNvPicPr>
          <p:nvPr/>
        </p:nvPicPr>
        <p:blipFill rotWithShape="1">
          <a:blip r:embed="rId3"/>
          <a:srcRect l="45246" t="30076" r="47391" b="53748"/>
          <a:stretch/>
        </p:blipFill>
        <p:spPr>
          <a:xfrm>
            <a:off x="8212975" y="5668509"/>
            <a:ext cx="931025" cy="1198632"/>
          </a:xfrm>
          <a:prstGeom prst="rect">
            <a:avLst/>
          </a:prstGeom>
        </p:spPr>
      </p:pic>
      <p:pic>
        <p:nvPicPr>
          <p:cNvPr id="8" name="Image 7">
            <a:extLst>
              <a:ext uri="{FF2B5EF4-FFF2-40B4-BE49-F238E27FC236}">
                <a16:creationId xmlns:a16="http://schemas.microsoft.com/office/drawing/2014/main" id="{8D8D038A-6CFB-4837-8EED-8A3566994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sp>
        <p:nvSpPr>
          <p:cNvPr id="3" name="ZoneTexte 2">
            <a:extLst>
              <a:ext uri="{FF2B5EF4-FFF2-40B4-BE49-F238E27FC236}">
                <a16:creationId xmlns:a16="http://schemas.microsoft.com/office/drawing/2014/main" id="{0555CDA2-7A35-42A3-90BB-DC1471A31356}"/>
              </a:ext>
            </a:extLst>
          </p:cNvPr>
          <p:cNvSpPr txBox="1"/>
          <p:nvPr/>
        </p:nvSpPr>
        <p:spPr>
          <a:xfrm>
            <a:off x="3465185" y="5114511"/>
            <a:ext cx="3877048" cy="1107996"/>
          </a:xfrm>
          <a:prstGeom prst="rect">
            <a:avLst/>
          </a:prstGeom>
          <a:noFill/>
        </p:spPr>
        <p:txBody>
          <a:bodyPr wrap="square" rtlCol="0">
            <a:spAutoFit/>
          </a:bodyPr>
          <a:lstStyle/>
          <a:p>
            <a:pPr algn="just"/>
            <a:r>
              <a:rPr lang="fr-FR" b="1" i="1" dirty="0">
                <a:solidFill>
                  <a:schemeClr val="accent1">
                    <a:lumMod val="50000"/>
                  </a:schemeClr>
                </a:solidFill>
              </a:rPr>
              <a:t>Pour info, à la Réunion : </a:t>
            </a:r>
          </a:p>
          <a:p>
            <a:pPr algn="just"/>
            <a:r>
              <a:rPr lang="fr-FR" sz="1600" i="1" dirty="0">
                <a:solidFill>
                  <a:schemeClr val="accent1">
                    <a:lumMod val="50000"/>
                  </a:schemeClr>
                </a:solidFill>
              </a:rPr>
              <a:t>On a doublé cette année!</a:t>
            </a:r>
          </a:p>
          <a:p>
            <a:pPr algn="just">
              <a:buFontTx/>
              <a:buChar char="-"/>
            </a:pPr>
            <a:r>
              <a:rPr lang="fr-FR" sz="1600" i="1" dirty="0">
                <a:solidFill>
                  <a:schemeClr val="accent1">
                    <a:lumMod val="50000"/>
                  </a:schemeClr>
                </a:solidFill>
              </a:rPr>
              <a:t>Aires marines éducatives : 6</a:t>
            </a:r>
          </a:p>
          <a:p>
            <a:pPr algn="just">
              <a:buFontTx/>
              <a:buChar char="-"/>
            </a:pPr>
            <a:r>
              <a:rPr lang="fr-FR" sz="1600" i="1" dirty="0">
                <a:solidFill>
                  <a:schemeClr val="accent1">
                    <a:lumMod val="50000"/>
                  </a:schemeClr>
                </a:solidFill>
              </a:rPr>
              <a:t>Aires terrestres éducatives : 7 </a:t>
            </a:r>
          </a:p>
        </p:txBody>
      </p:sp>
      <p:pic>
        <p:nvPicPr>
          <p:cNvPr id="5" name="Image 4">
            <a:extLst>
              <a:ext uri="{FF2B5EF4-FFF2-40B4-BE49-F238E27FC236}">
                <a16:creationId xmlns:a16="http://schemas.microsoft.com/office/drawing/2014/main" id="{4161FE51-C758-4EBE-89C9-607EA45DA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5184" y="1570753"/>
            <a:ext cx="5500171" cy="3093846"/>
          </a:xfrm>
          <a:prstGeom prst="rect">
            <a:avLst/>
          </a:prstGeom>
        </p:spPr>
      </p:pic>
    </p:spTree>
    <p:extLst>
      <p:ext uri="{BB962C8B-B14F-4D97-AF65-F5344CB8AC3E}">
        <p14:creationId xmlns:p14="http://schemas.microsoft.com/office/powerpoint/2010/main" val="46083005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2"/>
          <p:cNvSpPr/>
          <p:nvPr/>
        </p:nvSpPr>
        <p:spPr>
          <a:xfrm>
            <a:off x="446760" y="4012920"/>
            <a:ext cx="1508760" cy="14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 Connaissance</a:t>
            </a:r>
            <a:endParaRPr lang="fr-FR" sz="1800" b="0" strike="noStrike" spc="-1">
              <a:latin typeface="Arial"/>
            </a:endParaRPr>
          </a:p>
          <a:p>
            <a:pPr>
              <a:lnSpc>
                <a:spcPct val="100000"/>
              </a:lnSpc>
            </a:pPr>
            <a:r>
              <a:rPr lang="fr-FR" sz="1800" b="0" strike="noStrike" spc="-1">
                <a:solidFill>
                  <a:srgbClr val="FFFFFF"/>
                </a:solidFill>
                <a:latin typeface="Arial"/>
                <a:ea typeface="ＭＳ Ｐゴシック"/>
              </a:rPr>
              <a:t>    &amp; expertise</a:t>
            </a:r>
            <a:endParaRPr lang="fr-FR" sz="1800" b="0" strike="noStrike" spc="-1">
              <a:latin typeface="Arial"/>
            </a:endParaRPr>
          </a:p>
        </p:txBody>
      </p:sp>
      <p:sp>
        <p:nvSpPr>
          <p:cNvPr id="132" name="CustomShape 3"/>
          <p:cNvSpPr/>
          <p:nvPr/>
        </p:nvSpPr>
        <p:spPr>
          <a:xfrm>
            <a:off x="3263760" y="4012920"/>
            <a:ext cx="172800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dirty="0">
                <a:solidFill>
                  <a:srgbClr val="FFFFFF"/>
                </a:solidFill>
                <a:latin typeface="Arial"/>
                <a:ea typeface="ＭＳ Ｐゴシック"/>
              </a:rPr>
              <a:t>Police de l’environnement</a:t>
            </a:r>
            <a:endParaRPr lang="fr-FR" sz="1800" b="0" strike="noStrike" spc="-1" dirty="0">
              <a:latin typeface="Arial"/>
            </a:endParaRPr>
          </a:p>
        </p:txBody>
      </p:sp>
      <p:sp>
        <p:nvSpPr>
          <p:cNvPr id="133" name="TextShape 4"/>
          <p:cNvSpPr txBox="1"/>
          <p:nvPr/>
        </p:nvSpPr>
        <p:spPr>
          <a:xfrm>
            <a:off x="4127760" y="1934817"/>
            <a:ext cx="4214191" cy="3856836"/>
          </a:xfrm>
          <a:prstGeom prst="rect">
            <a:avLst/>
          </a:prstGeom>
          <a:noFill/>
          <a:ln>
            <a:noFill/>
          </a:ln>
        </p:spPr>
        <p:txBody>
          <a:bodyPr/>
          <a:lstStyle/>
          <a:p>
            <a:pPr algn="just"/>
            <a:r>
              <a:rPr lang="fr-FR" sz="2000" b="1" spc="-1" dirty="0">
                <a:solidFill>
                  <a:srgbClr val="1F497D"/>
                </a:solidFill>
              </a:rPr>
              <a:t>Des fresques </a:t>
            </a:r>
            <a:r>
              <a:rPr lang="fr-FR" sz="2000" spc="-1" dirty="0">
                <a:solidFill>
                  <a:srgbClr val="1F497D"/>
                </a:solidFill>
              </a:rPr>
              <a:t>dans les offices de tourismes, les restaurants</a:t>
            </a:r>
          </a:p>
          <a:p>
            <a:endParaRPr lang="fr-FR" sz="2000" spc="-1" dirty="0">
              <a:solidFill>
                <a:srgbClr val="1F497D"/>
              </a:solidFill>
            </a:endParaRPr>
          </a:p>
          <a:p>
            <a:pPr algn="just"/>
            <a:r>
              <a:rPr lang="fr-FR" sz="2000" b="1" spc="-1" dirty="0">
                <a:solidFill>
                  <a:srgbClr val="1F497D"/>
                </a:solidFill>
              </a:rPr>
              <a:t>Des panneaux </a:t>
            </a:r>
            <a:r>
              <a:rPr lang="fr-FR" sz="2000" spc="-1" dirty="0">
                <a:solidFill>
                  <a:srgbClr val="1F497D"/>
                </a:solidFill>
              </a:rPr>
              <a:t>d’informations et sensibilisation sur les plages et les sentiers</a:t>
            </a:r>
          </a:p>
          <a:p>
            <a:endParaRPr lang="fr-FR" sz="2000" spc="-1" dirty="0">
              <a:solidFill>
                <a:srgbClr val="1F497D"/>
              </a:solidFill>
            </a:endParaRPr>
          </a:p>
          <a:p>
            <a:pPr algn="just"/>
            <a:r>
              <a:rPr lang="fr-FR" sz="2000" b="1" spc="-1" dirty="0">
                <a:solidFill>
                  <a:srgbClr val="1F497D"/>
                </a:solidFill>
              </a:rPr>
              <a:t>Des affiches </a:t>
            </a:r>
            <a:r>
              <a:rPr lang="fr-FR" sz="2000" spc="-1" dirty="0">
                <a:solidFill>
                  <a:srgbClr val="1F497D"/>
                </a:solidFill>
              </a:rPr>
              <a:t>sur les actions de l’aire éducative dans les écoles, les bibliothèques, les médiathèques</a:t>
            </a:r>
          </a:p>
          <a:p>
            <a:endParaRPr lang="fr-FR" sz="2000" spc="-1" dirty="0">
              <a:solidFill>
                <a:srgbClr val="1F497D"/>
              </a:solidFill>
            </a:endParaRPr>
          </a:p>
          <a:p>
            <a:r>
              <a:rPr lang="fr-FR" sz="2000" b="1" spc="-1" dirty="0">
                <a:solidFill>
                  <a:srgbClr val="1F497D"/>
                </a:solidFill>
              </a:rPr>
              <a:t>Des slogans </a:t>
            </a:r>
            <a:r>
              <a:rPr lang="fr-FR" sz="2000" spc="-1" dirty="0">
                <a:solidFill>
                  <a:srgbClr val="1F497D"/>
                </a:solidFill>
              </a:rPr>
              <a:t>en créole</a:t>
            </a:r>
          </a:p>
        </p:txBody>
      </p:sp>
      <p:sp>
        <p:nvSpPr>
          <p:cNvPr id="6" name="Titre 1">
            <a:extLst>
              <a:ext uri="{FF2B5EF4-FFF2-40B4-BE49-F238E27FC236}">
                <a16:creationId xmlns:a16="http://schemas.microsoft.com/office/drawing/2014/main" id="{C62FA21F-BC16-43DC-BD9E-88562DB46DF9}"/>
              </a:ext>
            </a:extLst>
          </p:cNvPr>
          <p:cNvSpPr>
            <a:spLocks noGrp="1"/>
          </p:cNvSpPr>
          <p:nvPr>
            <p:ph type="title"/>
          </p:nvPr>
        </p:nvSpPr>
        <p:spPr>
          <a:xfrm>
            <a:off x="728870" y="192673"/>
            <a:ext cx="6122504" cy="1280890"/>
          </a:xfrm>
        </p:spPr>
        <p:txBody>
          <a:bodyPr/>
          <a:lstStyle/>
          <a:p>
            <a:r>
              <a:rPr lang="fr-FR" sz="4800" dirty="0">
                <a:solidFill>
                  <a:schemeClr val="accent1">
                    <a:lumMod val="50000"/>
                  </a:schemeClr>
                </a:solidFill>
              </a:rPr>
              <a:t>Retour d’expériences</a:t>
            </a:r>
            <a:br>
              <a:rPr lang="fr-FR" sz="4800" dirty="0">
                <a:solidFill>
                  <a:schemeClr val="accent1">
                    <a:lumMod val="50000"/>
                  </a:schemeClr>
                </a:solidFill>
              </a:rPr>
            </a:br>
            <a:r>
              <a:rPr lang="fr-FR" sz="2000" dirty="0">
                <a:solidFill>
                  <a:schemeClr val="accent1">
                    <a:lumMod val="50000"/>
                  </a:schemeClr>
                </a:solidFill>
              </a:rPr>
              <a:t>Concrètement qu’est ce qu’on peut faire? </a:t>
            </a:r>
            <a:br>
              <a:rPr lang="fr-FR" sz="2000" dirty="0">
                <a:solidFill>
                  <a:schemeClr val="accent1">
                    <a:lumMod val="50000"/>
                  </a:schemeClr>
                </a:solidFill>
              </a:rPr>
            </a:br>
            <a:r>
              <a:rPr lang="fr-FR" sz="2000" dirty="0">
                <a:solidFill>
                  <a:schemeClr val="accent1">
                    <a:lumMod val="50000"/>
                  </a:schemeClr>
                </a:solidFill>
              </a:rPr>
              <a:t>Tout ce que les élèves souhaitent!</a:t>
            </a:r>
            <a:endParaRPr lang="fr-FR" sz="4800" dirty="0">
              <a:solidFill>
                <a:schemeClr val="accent1">
                  <a:lumMod val="50000"/>
                </a:schemeClr>
              </a:solidFill>
            </a:endParaRPr>
          </a:p>
        </p:txBody>
      </p:sp>
      <p:pic>
        <p:nvPicPr>
          <p:cNvPr id="7" name="Image 6">
            <a:extLst>
              <a:ext uri="{FF2B5EF4-FFF2-40B4-BE49-F238E27FC236}">
                <a16:creationId xmlns:a16="http://schemas.microsoft.com/office/drawing/2014/main" id="{56F6C122-5792-4D21-BCE0-A06C1AD47EE1}"/>
              </a:ext>
            </a:extLst>
          </p:cNvPr>
          <p:cNvPicPr>
            <a:picLocks noChangeAspect="1"/>
          </p:cNvPicPr>
          <p:nvPr/>
        </p:nvPicPr>
        <p:blipFill rotWithShape="1">
          <a:blip r:embed="rId3"/>
          <a:srcRect l="45246" t="30076" r="47391" b="53748"/>
          <a:stretch/>
        </p:blipFill>
        <p:spPr>
          <a:xfrm>
            <a:off x="8212975" y="5668509"/>
            <a:ext cx="931025" cy="1198632"/>
          </a:xfrm>
          <a:prstGeom prst="rect">
            <a:avLst/>
          </a:prstGeom>
        </p:spPr>
      </p:pic>
      <p:pic>
        <p:nvPicPr>
          <p:cNvPr id="8" name="Image 7">
            <a:extLst>
              <a:ext uri="{FF2B5EF4-FFF2-40B4-BE49-F238E27FC236}">
                <a16:creationId xmlns:a16="http://schemas.microsoft.com/office/drawing/2014/main" id="{8D8D038A-6CFB-4837-8EED-8A3566994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pic>
        <p:nvPicPr>
          <p:cNvPr id="4" name="Image 3">
            <a:extLst>
              <a:ext uri="{FF2B5EF4-FFF2-40B4-BE49-F238E27FC236}">
                <a16:creationId xmlns:a16="http://schemas.microsoft.com/office/drawing/2014/main" id="{648A20DF-3643-4C6D-B03A-41D4E8A2A9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633" y="1692200"/>
            <a:ext cx="3244201" cy="2360156"/>
          </a:xfrm>
          <a:prstGeom prst="rect">
            <a:avLst/>
          </a:prstGeom>
        </p:spPr>
      </p:pic>
      <p:pic>
        <p:nvPicPr>
          <p:cNvPr id="9" name="Image 8">
            <a:extLst>
              <a:ext uri="{FF2B5EF4-FFF2-40B4-BE49-F238E27FC236}">
                <a16:creationId xmlns:a16="http://schemas.microsoft.com/office/drawing/2014/main" id="{38D33BAB-4D7D-4114-8F4C-45DC8C2009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633" y="4026421"/>
            <a:ext cx="3270705" cy="2525855"/>
          </a:xfrm>
          <a:prstGeom prst="rect">
            <a:avLst/>
          </a:prstGeom>
        </p:spPr>
      </p:pic>
    </p:spTree>
    <p:extLst>
      <p:ext uri="{BB962C8B-B14F-4D97-AF65-F5344CB8AC3E}">
        <p14:creationId xmlns:p14="http://schemas.microsoft.com/office/powerpoint/2010/main" val="2350427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2"/>
          <p:cNvSpPr/>
          <p:nvPr/>
        </p:nvSpPr>
        <p:spPr>
          <a:xfrm>
            <a:off x="446760" y="4012920"/>
            <a:ext cx="1508760" cy="14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 Connaissance</a:t>
            </a:r>
            <a:endParaRPr lang="fr-FR" sz="1800" b="0" strike="noStrike" spc="-1">
              <a:latin typeface="Arial"/>
            </a:endParaRPr>
          </a:p>
          <a:p>
            <a:pPr>
              <a:lnSpc>
                <a:spcPct val="100000"/>
              </a:lnSpc>
            </a:pPr>
            <a:r>
              <a:rPr lang="fr-FR" sz="1800" b="0" strike="noStrike" spc="-1">
                <a:solidFill>
                  <a:srgbClr val="FFFFFF"/>
                </a:solidFill>
                <a:latin typeface="Arial"/>
                <a:ea typeface="ＭＳ Ｐゴシック"/>
              </a:rPr>
              <a:t>    &amp; expertise</a:t>
            </a:r>
            <a:endParaRPr lang="fr-FR" sz="1800" b="0" strike="noStrike" spc="-1">
              <a:latin typeface="Arial"/>
            </a:endParaRPr>
          </a:p>
        </p:txBody>
      </p:sp>
      <p:sp>
        <p:nvSpPr>
          <p:cNvPr id="6" name="Titre 1">
            <a:extLst>
              <a:ext uri="{FF2B5EF4-FFF2-40B4-BE49-F238E27FC236}">
                <a16:creationId xmlns:a16="http://schemas.microsoft.com/office/drawing/2014/main" id="{C62FA21F-BC16-43DC-BD9E-88562DB46DF9}"/>
              </a:ext>
            </a:extLst>
          </p:cNvPr>
          <p:cNvSpPr>
            <a:spLocks noGrp="1"/>
          </p:cNvSpPr>
          <p:nvPr>
            <p:ph type="title"/>
          </p:nvPr>
        </p:nvSpPr>
        <p:spPr>
          <a:xfrm>
            <a:off x="728870" y="192673"/>
            <a:ext cx="6122504" cy="1280890"/>
          </a:xfrm>
        </p:spPr>
        <p:txBody>
          <a:bodyPr/>
          <a:lstStyle/>
          <a:p>
            <a:r>
              <a:rPr lang="fr-FR" sz="4800" dirty="0">
                <a:solidFill>
                  <a:schemeClr val="accent1">
                    <a:lumMod val="50000"/>
                  </a:schemeClr>
                </a:solidFill>
              </a:rPr>
              <a:t>Retour d’expériences</a:t>
            </a:r>
            <a:br>
              <a:rPr lang="fr-FR" sz="4800" dirty="0">
                <a:solidFill>
                  <a:schemeClr val="accent1">
                    <a:lumMod val="50000"/>
                  </a:schemeClr>
                </a:solidFill>
              </a:rPr>
            </a:br>
            <a:r>
              <a:rPr lang="fr-FR" sz="2000" dirty="0">
                <a:solidFill>
                  <a:schemeClr val="accent1">
                    <a:lumMod val="50000"/>
                  </a:schemeClr>
                </a:solidFill>
              </a:rPr>
              <a:t>Concrètement qu’est ce qu’on peut faire? </a:t>
            </a:r>
            <a:br>
              <a:rPr lang="fr-FR" sz="2000" dirty="0">
                <a:solidFill>
                  <a:schemeClr val="accent1">
                    <a:lumMod val="50000"/>
                  </a:schemeClr>
                </a:solidFill>
              </a:rPr>
            </a:br>
            <a:r>
              <a:rPr lang="fr-FR" sz="2000" dirty="0">
                <a:solidFill>
                  <a:schemeClr val="accent1">
                    <a:lumMod val="50000"/>
                  </a:schemeClr>
                </a:solidFill>
              </a:rPr>
              <a:t>Tout ce que les élèves souhaitent!</a:t>
            </a:r>
            <a:endParaRPr lang="fr-FR" sz="4800" dirty="0">
              <a:solidFill>
                <a:schemeClr val="accent1">
                  <a:lumMod val="50000"/>
                </a:schemeClr>
              </a:solidFill>
            </a:endParaRPr>
          </a:p>
        </p:txBody>
      </p:sp>
      <p:pic>
        <p:nvPicPr>
          <p:cNvPr id="7" name="Image 6">
            <a:extLst>
              <a:ext uri="{FF2B5EF4-FFF2-40B4-BE49-F238E27FC236}">
                <a16:creationId xmlns:a16="http://schemas.microsoft.com/office/drawing/2014/main" id="{56F6C122-5792-4D21-BCE0-A06C1AD47EE1}"/>
              </a:ext>
            </a:extLst>
          </p:cNvPr>
          <p:cNvPicPr>
            <a:picLocks noChangeAspect="1"/>
          </p:cNvPicPr>
          <p:nvPr/>
        </p:nvPicPr>
        <p:blipFill rotWithShape="1">
          <a:blip r:embed="rId3"/>
          <a:srcRect l="45246" t="30076" r="47391" b="53748"/>
          <a:stretch/>
        </p:blipFill>
        <p:spPr>
          <a:xfrm>
            <a:off x="8212975" y="5668509"/>
            <a:ext cx="931025" cy="1198632"/>
          </a:xfrm>
          <a:prstGeom prst="rect">
            <a:avLst/>
          </a:prstGeom>
        </p:spPr>
      </p:pic>
      <p:pic>
        <p:nvPicPr>
          <p:cNvPr id="8" name="Image 7">
            <a:extLst>
              <a:ext uri="{FF2B5EF4-FFF2-40B4-BE49-F238E27FC236}">
                <a16:creationId xmlns:a16="http://schemas.microsoft.com/office/drawing/2014/main" id="{8D8D038A-6CFB-4837-8EED-8A3566994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pic>
        <p:nvPicPr>
          <p:cNvPr id="3" name="Image 2">
            <a:extLst>
              <a:ext uri="{FF2B5EF4-FFF2-40B4-BE49-F238E27FC236}">
                <a16:creationId xmlns:a16="http://schemas.microsoft.com/office/drawing/2014/main" id="{0874F687-3157-4CDC-AFE2-41CF22875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377" y="1543081"/>
            <a:ext cx="3322997" cy="2492247"/>
          </a:xfrm>
          <a:prstGeom prst="rect">
            <a:avLst/>
          </a:prstGeom>
        </p:spPr>
      </p:pic>
      <p:pic>
        <p:nvPicPr>
          <p:cNvPr id="10" name="Image 9">
            <a:extLst>
              <a:ext uri="{FF2B5EF4-FFF2-40B4-BE49-F238E27FC236}">
                <a16:creationId xmlns:a16="http://schemas.microsoft.com/office/drawing/2014/main" id="{1C713E04-6D99-43DB-8AFF-0D02225DAD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377" y="4087910"/>
            <a:ext cx="3322996" cy="2492247"/>
          </a:xfrm>
          <a:prstGeom prst="rect">
            <a:avLst/>
          </a:prstGeom>
        </p:spPr>
      </p:pic>
      <p:sp>
        <p:nvSpPr>
          <p:cNvPr id="13" name="ZoneTexte 12">
            <a:extLst>
              <a:ext uri="{FF2B5EF4-FFF2-40B4-BE49-F238E27FC236}">
                <a16:creationId xmlns:a16="http://schemas.microsoft.com/office/drawing/2014/main" id="{CDBEF2D2-FD46-49C2-9FA7-A749307FB074}"/>
              </a:ext>
            </a:extLst>
          </p:cNvPr>
          <p:cNvSpPr txBox="1"/>
          <p:nvPr/>
        </p:nvSpPr>
        <p:spPr>
          <a:xfrm>
            <a:off x="4572000" y="2102644"/>
            <a:ext cx="3644348" cy="3477875"/>
          </a:xfrm>
          <a:prstGeom prst="rect">
            <a:avLst/>
          </a:prstGeom>
          <a:noFill/>
        </p:spPr>
        <p:txBody>
          <a:bodyPr wrap="square" rtlCol="0">
            <a:spAutoFit/>
          </a:bodyPr>
          <a:lstStyle/>
          <a:p>
            <a:pPr algn="just"/>
            <a:r>
              <a:rPr lang="fr-FR" sz="2000" b="1" spc="-1" dirty="0">
                <a:solidFill>
                  <a:srgbClr val="1F497D"/>
                </a:solidFill>
              </a:rPr>
              <a:t>Cartographie</a:t>
            </a:r>
            <a:r>
              <a:rPr lang="fr-FR" sz="2000" spc="-1" dirty="0">
                <a:solidFill>
                  <a:srgbClr val="1F497D"/>
                </a:solidFill>
              </a:rPr>
              <a:t> de plages, de zones humides</a:t>
            </a:r>
          </a:p>
          <a:p>
            <a:endParaRPr lang="fr-FR" sz="2000" spc="-1" dirty="0">
              <a:solidFill>
                <a:srgbClr val="1F497D"/>
              </a:solidFill>
            </a:endParaRPr>
          </a:p>
          <a:p>
            <a:pPr algn="just"/>
            <a:r>
              <a:rPr lang="fr-FR" sz="2000" b="1" spc="-1" dirty="0">
                <a:solidFill>
                  <a:srgbClr val="1F497D"/>
                </a:solidFill>
              </a:rPr>
              <a:t>Observation au microscope </a:t>
            </a:r>
            <a:r>
              <a:rPr lang="fr-FR" sz="2000" spc="-1" dirty="0">
                <a:solidFill>
                  <a:srgbClr val="1F497D"/>
                </a:solidFill>
              </a:rPr>
              <a:t>de zooplanctons</a:t>
            </a:r>
          </a:p>
          <a:p>
            <a:endParaRPr lang="fr-FR" sz="2000" spc="-1" dirty="0">
              <a:solidFill>
                <a:srgbClr val="1F497D"/>
              </a:solidFill>
            </a:endParaRPr>
          </a:p>
          <a:p>
            <a:pPr algn="just"/>
            <a:r>
              <a:rPr lang="fr-FR" sz="2000" b="1" spc="-1" dirty="0">
                <a:solidFill>
                  <a:srgbClr val="1F497D"/>
                </a:solidFill>
              </a:rPr>
              <a:t>Semis </a:t>
            </a:r>
            <a:r>
              <a:rPr lang="fr-FR" sz="2000" spc="-1" dirty="0">
                <a:solidFill>
                  <a:srgbClr val="1F497D"/>
                </a:solidFill>
              </a:rPr>
              <a:t>de plantes endémiques et replantation de plantes médicinales</a:t>
            </a:r>
          </a:p>
          <a:p>
            <a:endParaRPr lang="fr-FR" sz="2000" spc="-1" dirty="0">
              <a:solidFill>
                <a:srgbClr val="1F497D"/>
              </a:solidFill>
            </a:endParaRPr>
          </a:p>
          <a:p>
            <a:pPr algn="just"/>
            <a:r>
              <a:rPr lang="fr-FR" sz="2000" b="1" spc="-1" dirty="0">
                <a:solidFill>
                  <a:srgbClr val="1F497D"/>
                </a:solidFill>
              </a:rPr>
              <a:t>Création</a:t>
            </a:r>
            <a:r>
              <a:rPr lang="fr-FR" sz="2000" spc="-1" dirty="0">
                <a:solidFill>
                  <a:srgbClr val="1F497D"/>
                </a:solidFill>
              </a:rPr>
              <a:t> </a:t>
            </a:r>
            <a:r>
              <a:rPr lang="fr-FR" sz="2000" b="1" spc="-1" dirty="0">
                <a:solidFill>
                  <a:srgbClr val="1F497D"/>
                </a:solidFill>
              </a:rPr>
              <a:t>de pépinières</a:t>
            </a:r>
          </a:p>
        </p:txBody>
      </p:sp>
    </p:spTree>
    <p:extLst>
      <p:ext uri="{BB962C8B-B14F-4D97-AF65-F5344CB8AC3E}">
        <p14:creationId xmlns:p14="http://schemas.microsoft.com/office/powerpoint/2010/main" val="29246020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2"/>
          <p:cNvSpPr/>
          <p:nvPr/>
        </p:nvSpPr>
        <p:spPr>
          <a:xfrm>
            <a:off x="446760" y="4012920"/>
            <a:ext cx="1508760" cy="14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Arial"/>
                <a:ea typeface="ＭＳ Ｐゴシック"/>
              </a:rPr>
              <a:t> Connaissance</a:t>
            </a:r>
            <a:endParaRPr lang="fr-FR" sz="1800" b="0" strike="noStrike" spc="-1">
              <a:latin typeface="Arial"/>
            </a:endParaRPr>
          </a:p>
          <a:p>
            <a:pPr>
              <a:lnSpc>
                <a:spcPct val="100000"/>
              </a:lnSpc>
            </a:pPr>
            <a:r>
              <a:rPr lang="fr-FR" sz="1800" b="0" strike="noStrike" spc="-1">
                <a:solidFill>
                  <a:srgbClr val="FFFFFF"/>
                </a:solidFill>
                <a:latin typeface="Arial"/>
                <a:ea typeface="ＭＳ Ｐゴシック"/>
              </a:rPr>
              <a:t>    &amp; expertise</a:t>
            </a:r>
            <a:endParaRPr lang="fr-FR" sz="1800" b="0" strike="noStrike" spc="-1">
              <a:latin typeface="Arial"/>
            </a:endParaRPr>
          </a:p>
        </p:txBody>
      </p:sp>
      <p:sp>
        <p:nvSpPr>
          <p:cNvPr id="6" name="Titre 1">
            <a:extLst>
              <a:ext uri="{FF2B5EF4-FFF2-40B4-BE49-F238E27FC236}">
                <a16:creationId xmlns:a16="http://schemas.microsoft.com/office/drawing/2014/main" id="{C62FA21F-BC16-43DC-BD9E-88562DB46DF9}"/>
              </a:ext>
            </a:extLst>
          </p:cNvPr>
          <p:cNvSpPr>
            <a:spLocks noGrp="1"/>
          </p:cNvSpPr>
          <p:nvPr>
            <p:ph type="title"/>
          </p:nvPr>
        </p:nvSpPr>
        <p:spPr>
          <a:xfrm>
            <a:off x="728870" y="192673"/>
            <a:ext cx="6122504" cy="1280890"/>
          </a:xfrm>
        </p:spPr>
        <p:txBody>
          <a:bodyPr/>
          <a:lstStyle/>
          <a:p>
            <a:r>
              <a:rPr lang="fr-FR" sz="4800" dirty="0">
                <a:solidFill>
                  <a:schemeClr val="accent1">
                    <a:lumMod val="50000"/>
                  </a:schemeClr>
                </a:solidFill>
              </a:rPr>
              <a:t>Retour d’expériences</a:t>
            </a:r>
            <a:br>
              <a:rPr lang="fr-FR" sz="4800" dirty="0">
                <a:solidFill>
                  <a:schemeClr val="accent1">
                    <a:lumMod val="50000"/>
                  </a:schemeClr>
                </a:solidFill>
              </a:rPr>
            </a:br>
            <a:r>
              <a:rPr lang="fr-FR" sz="2000" dirty="0">
                <a:solidFill>
                  <a:schemeClr val="accent1">
                    <a:lumMod val="50000"/>
                  </a:schemeClr>
                </a:solidFill>
              </a:rPr>
              <a:t>Concrètement qu’est ce qu’on peut faire? </a:t>
            </a:r>
            <a:br>
              <a:rPr lang="fr-FR" sz="2000" dirty="0">
                <a:solidFill>
                  <a:schemeClr val="accent1">
                    <a:lumMod val="50000"/>
                  </a:schemeClr>
                </a:solidFill>
              </a:rPr>
            </a:br>
            <a:r>
              <a:rPr lang="fr-FR" sz="2000" dirty="0">
                <a:solidFill>
                  <a:schemeClr val="accent1">
                    <a:lumMod val="50000"/>
                  </a:schemeClr>
                </a:solidFill>
              </a:rPr>
              <a:t>Tout ce que les élèves souhaitent!</a:t>
            </a:r>
            <a:endParaRPr lang="fr-FR" sz="4800" dirty="0">
              <a:solidFill>
                <a:schemeClr val="accent1">
                  <a:lumMod val="50000"/>
                </a:schemeClr>
              </a:solidFill>
            </a:endParaRPr>
          </a:p>
        </p:txBody>
      </p:sp>
      <p:pic>
        <p:nvPicPr>
          <p:cNvPr id="7" name="Image 6">
            <a:extLst>
              <a:ext uri="{FF2B5EF4-FFF2-40B4-BE49-F238E27FC236}">
                <a16:creationId xmlns:a16="http://schemas.microsoft.com/office/drawing/2014/main" id="{56F6C122-5792-4D21-BCE0-A06C1AD47EE1}"/>
              </a:ext>
            </a:extLst>
          </p:cNvPr>
          <p:cNvPicPr>
            <a:picLocks noChangeAspect="1"/>
          </p:cNvPicPr>
          <p:nvPr/>
        </p:nvPicPr>
        <p:blipFill rotWithShape="1">
          <a:blip r:embed="rId3"/>
          <a:srcRect l="45246" t="30076" r="47391" b="53748"/>
          <a:stretch/>
        </p:blipFill>
        <p:spPr>
          <a:xfrm>
            <a:off x="8212975" y="5668509"/>
            <a:ext cx="931025" cy="1198632"/>
          </a:xfrm>
          <a:prstGeom prst="rect">
            <a:avLst/>
          </a:prstGeom>
        </p:spPr>
      </p:pic>
      <p:pic>
        <p:nvPicPr>
          <p:cNvPr id="8" name="Image 7">
            <a:extLst>
              <a:ext uri="{FF2B5EF4-FFF2-40B4-BE49-F238E27FC236}">
                <a16:creationId xmlns:a16="http://schemas.microsoft.com/office/drawing/2014/main" id="{8D8D038A-6CFB-4837-8EED-8A3566994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951" y="33846"/>
            <a:ext cx="1862049" cy="1077219"/>
          </a:xfrm>
          <a:prstGeom prst="rect">
            <a:avLst/>
          </a:prstGeom>
        </p:spPr>
      </p:pic>
      <p:sp>
        <p:nvSpPr>
          <p:cNvPr id="13" name="ZoneTexte 12">
            <a:extLst>
              <a:ext uri="{FF2B5EF4-FFF2-40B4-BE49-F238E27FC236}">
                <a16:creationId xmlns:a16="http://schemas.microsoft.com/office/drawing/2014/main" id="{CDBEF2D2-FD46-49C2-9FA7-A749307FB074}"/>
              </a:ext>
            </a:extLst>
          </p:cNvPr>
          <p:cNvSpPr txBox="1"/>
          <p:nvPr/>
        </p:nvSpPr>
        <p:spPr>
          <a:xfrm>
            <a:off x="4568627" y="1937579"/>
            <a:ext cx="3644348" cy="4093428"/>
          </a:xfrm>
          <a:prstGeom prst="rect">
            <a:avLst/>
          </a:prstGeom>
          <a:noFill/>
        </p:spPr>
        <p:txBody>
          <a:bodyPr wrap="square" rtlCol="0">
            <a:spAutoFit/>
          </a:bodyPr>
          <a:lstStyle/>
          <a:p>
            <a:pPr algn="just"/>
            <a:r>
              <a:rPr lang="fr-FR" sz="2000" b="1" spc="-1" dirty="0">
                <a:solidFill>
                  <a:srgbClr val="1F497D"/>
                </a:solidFill>
              </a:rPr>
              <a:t>Observation et dessins </a:t>
            </a:r>
            <a:r>
              <a:rPr lang="fr-FR" sz="2000" spc="-1" dirty="0">
                <a:solidFill>
                  <a:srgbClr val="1F497D"/>
                </a:solidFill>
              </a:rPr>
              <a:t>sous marins</a:t>
            </a:r>
          </a:p>
          <a:p>
            <a:endParaRPr lang="fr-FR" sz="2000" spc="-1" dirty="0">
              <a:solidFill>
                <a:srgbClr val="1F497D"/>
              </a:solidFill>
            </a:endParaRPr>
          </a:p>
          <a:p>
            <a:pPr algn="just"/>
            <a:r>
              <a:rPr lang="fr-FR" sz="2000" b="1" spc="-1" dirty="0">
                <a:solidFill>
                  <a:srgbClr val="1F497D"/>
                </a:solidFill>
              </a:rPr>
              <a:t>Utilisation de jumelles </a:t>
            </a:r>
            <a:r>
              <a:rPr lang="fr-FR" sz="2000" spc="-1" dirty="0">
                <a:solidFill>
                  <a:srgbClr val="1F497D"/>
                </a:solidFill>
              </a:rPr>
              <a:t>pour observer les espèces </a:t>
            </a:r>
            <a:r>
              <a:rPr lang="fr-FR" sz="2000" b="1" spc="-1" dirty="0">
                <a:solidFill>
                  <a:srgbClr val="1F497D"/>
                </a:solidFill>
              </a:rPr>
              <a:t>menacées</a:t>
            </a:r>
            <a:endParaRPr lang="fr-FR" sz="2000" spc="-1" dirty="0">
              <a:solidFill>
                <a:srgbClr val="1F497D"/>
              </a:solidFill>
            </a:endParaRPr>
          </a:p>
          <a:p>
            <a:endParaRPr lang="fr-FR" sz="2000" spc="-1" dirty="0">
              <a:solidFill>
                <a:srgbClr val="1F497D"/>
              </a:solidFill>
            </a:endParaRPr>
          </a:p>
          <a:p>
            <a:pPr algn="just"/>
            <a:r>
              <a:rPr lang="fr-FR" sz="2000" b="1" spc="-1" dirty="0">
                <a:solidFill>
                  <a:srgbClr val="1F497D"/>
                </a:solidFill>
              </a:rPr>
              <a:t>Découverte des espèces </a:t>
            </a:r>
            <a:r>
              <a:rPr lang="fr-FR" sz="2000" spc="-1" dirty="0">
                <a:solidFill>
                  <a:srgbClr val="1F497D"/>
                </a:solidFill>
              </a:rPr>
              <a:t>exotiques envahissantes</a:t>
            </a:r>
          </a:p>
          <a:p>
            <a:endParaRPr lang="fr-FR" sz="2000" spc="-1" dirty="0">
              <a:solidFill>
                <a:srgbClr val="1F497D"/>
              </a:solidFill>
            </a:endParaRPr>
          </a:p>
          <a:p>
            <a:pPr algn="just"/>
            <a:r>
              <a:rPr lang="fr-FR" sz="2000" b="1" spc="-1" dirty="0">
                <a:solidFill>
                  <a:srgbClr val="1F497D"/>
                </a:solidFill>
              </a:rPr>
              <a:t>Rédaction d’une norme </a:t>
            </a:r>
            <a:r>
              <a:rPr lang="fr-FR" sz="2000" spc="-1" dirty="0">
                <a:solidFill>
                  <a:srgbClr val="1F497D"/>
                </a:solidFill>
              </a:rPr>
              <a:t>environnementale pour limiter les déchets</a:t>
            </a:r>
          </a:p>
        </p:txBody>
      </p:sp>
      <p:pic>
        <p:nvPicPr>
          <p:cNvPr id="4" name="Image 3">
            <a:extLst>
              <a:ext uri="{FF2B5EF4-FFF2-40B4-BE49-F238E27FC236}">
                <a16:creationId xmlns:a16="http://schemas.microsoft.com/office/drawing/2014/main" id="{2241D779-2CB8-48E8-889B-D0EFCF7D1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60" y="1819316"/>
            <a:ext cx="3165204" cy="2370848"/>
          </a:xfrm>
          <a:prstGeom prst="rect">
            <a:avLst/>
          </a:prstGeom>
        </p:spPr>
      </p:pic>
      <p:pic>
        <p:nvPicPr>
          <p:cNvPr id="9" name="Image 8">
            <a:extLst>
              <a:ext uri="{FF2B5EF4-FFF2-40B4-BE49-F238E27FC236}">
                <a16:creationId xmlns:a16="http://schemas.microsoft.com/office/drawing/2014/main" id="{97DF6E64-50A9-4273-B64B-D1B1802DF3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760" y="4200939"/>
            <a:ext cx="3165204" cy="2373903"/>
          </a:xfrm>
          <a:prstGeom prst="rect">
            <a:avLst/>
          </a:prstGeom>
        </p:spPr>
      </p:pic>
    </p:spTree>
    <p:extLst>
      <p:ext uri="{BB962C8B-B14F-4D97-AF65-F5344CB8AC3E}">
        <p14:creationId xmlns:p14="http://schemas.microsoft.com/office/powerpoint/2010/main" val="40174536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FFFFFF"/>
      </a:dk2>
      <a:lt2>
        <a:srgbClr val="FFFFFF"/>
      </a:lt2>
      <a:accent1>
        <a:srgbClr val="007DBA"/>
      </a:accent1>
      <a:accent2>
        <a:srgbClr val="97D700"/>
      </a:accent2>
      <a:accent3>
        <a:srgbClr val="E87703"/>
      </a:accent3>
      <a:accent4>
        <a:srgbClr val="840B55"/>
      </a:accent4>
      <a:accent5>
        <a:srgbClr val="FFFFFF"/>
      </a:accent5>
      <a:accent6>
        <a:srgbClr val="FFFFFF"/>
      </a:accent6>
      <a:hlink>
        <a:srgbClr val="007DBA"/>
      </a:hlink>
      <a:folHlink>
        <a:srgbClr val="007D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12559</TotalTime>
  <Words>1889</Words>
  <Application>Microsoft Office PowerPoint</Application>
  <PresentationFormat>Affichage à l'écran (4:3)</PresentationFormat>
  <Paragraphs>177</Paragraphs>
  <Slides>12</Slides>
  <Notes>9</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12</vt:i4>
      </vt:variant>
    </vt:vector>
  </HeadingPairs>
  <TitlesOfParts>
    <vt:vector size="22" baseType="lpstr">
      <vt:lpstr>ＭＳ Ｐゴシック</vt:lpstr>
      <vt:lpstr>Arial</vt:lpstr>
      <vt:lpstr>Calibri</vt:lpstr>
      <vt:lpstr>DejaVu Sans</vt:lpstr>
      <vt:lpstr>Symbol</vt:lpstr>
      <vt:lpstr>Times New Roman</vt:lpstr>
      <vt:lpstr>Wingdings</vt:lpstr>
      <vt:lpstr>Office Theme</vt:lpstr>
      <vt:lpstr>Office Theme</vt:lpstr>
      <vt:lpstr>Office Theme</vt:lpstr>
      <vt:lpstr>Présentation PowerPoint</vt:lpstr>
      <vt:lpstr>En pratique :  5 sorties minimum (10 demi-journées).  Le référent intervient avec d’autres intervenants. </vt:lpstr>
      <vt:lpstr>Des acteurs engagés</vt:lpstr>
      <vt:lpstr>Le conseil des enfants gère l’AE!</vt:lpstr>
      <vt:lpstr>Label et GRAE </vt:lpstr>
      <vt:lpstr>Et Mayotte?</vt:lpstr>
      <vt:lpstr>Retour d’expériences Concrètement qu’est ce qu’on peut faire?  Tout ce que les élèves souhaitent!</vt:lpstr>
      <vt:lpstr>Retour d’expériences Concrètement qu’est ce qu’on peut faire?  Tout ce que les élèves souhaitent!</vt:lpstr>
      <vt:lpstr>Retour d’expériences Concrètement qu’est ce qu’on peut faire?  Tout ce que les élèves souhaitent!</vt:lpstr>
      <vt:lpstr>Retour d’expériences Concrètement qu’est ce qu’on peut faire?  Tout ce que les élèves souhaitent!</vt:lpstr>
      <vt:lpstr>Retour d’expériences Concrètement qu’est ce qu’on peut faire?  Tout ce que les élèves souhaitent!</vt:lpstr>
      <vt:lpstr>Présentation PowerPoint</vt:lpstr>
    </vt:vector>
  </TitlesOfParts>
  <Company>ONEMA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LO PRESTI-ATIENZA Laëtitia</dc:creator>
  <dc:description/>
  <cp:lastModifiedBy>MAUVAIS Manon</cp:lastModifiedBy>
  <cp:revision>409</cp:revision>
  <cp:lastPrinted>2019-09-23T16:50:26Z</cp:lastPrinted>
  <dcterms:created xsi:type="dcterms:W3CDTF">2016-03-22T10:25:14Z</dcterms:created>
  <dcterms:modified xsi:type="dcterms:W3CDTF">2021-11-29T10:52:30Z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ONEMA</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6</vt:i4>
  </property>
</Properties>
</file>